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8" r:id="rId5"/>
    <p:sldId id="2558" r:id="rId6"/>
    <p:sldId id="2492" r:id="rId7"/>
    <p:sldId id="2552" r:id="rId8"/>
    <p:sldId id="2539" r:id="rId9"/>
    <p:sldId id="2544" r:id="rId10"/>
    <p:sldId id="2553" r:id="rId11"/>
    <p:sldId id="2510" r:id="rId12"/>
    <p:sldId id="2559" r:id="rId13"/>
    <p:sldId id="2514" r:id="rId14"/>
    <p:sldId id="2560" r:id="rId15"/>
    <p:sldId id="2547" r:id="rId16"/>
    <p:sldId id="2531" r:id="rId17"/>
    <p:sldId id="274" r:id="rId18"/>
  </p:sldIdLst>
  <p:sldSz cx="12192000" cy="6858000"/>
  <p:notesSz cx="6858000" cy="9144000"/>
  <p:custDataLst>
    <p:tags r:id="rId21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pos="166" userDrawn="1">
          <p15:clr>
            <a:srgbClr val="A4A3A4"/>
          </p15:clr>
        </p15:guide>
        <p15:guide id="10" pos="7537" userDrawn="1">
          <p15:clr>
            <a:srgbClr val="A4A3A4"/>
          </p15:clr>
        </p15:guide>
        <p15:guide id="11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D4E900-02D7-7E81-A47F-86EB3CCD69A9}" name="Irina Ananeva-Riashchenko" initials="IAR" userId="S::irina.ananeva-riashchenko@valve.fi::9eb76726-e970-4b58-99c9-d5f3dcdfe7c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mpulainen Sami" initials="KS" lastIdx="14" clrIdx="0">
    <p:extLst>
      <p:ext uri="{19B8F6BF-5375-455C-9EA6-DF929625EA0E}">
        <p15:presenceInfo xmlns:p15="http://schemas.microsoft.com/office/powerpoint/2012/main" userId="S::samkump@senaatti.com::427e3643-d07d-47fb-aa06-51c9c37d6ef8" providerId="AD"/>
      </p:ext>
    </p:extLst>
  </p:cmAuthor>
  <p:cmAuthor id="2" name="Korhonen Katri" initials="KK" lastIdx="8" clrIdx="1">
    <p:extLst>
      <p:ext uri="{19B8F6BF-5375-455C-9EA6-DF929625EA0E}">
        <p15:presenceInfo xmlns:p15="http://schemas.microsoft.com/office/powerpoint/2012/main" userId="S::katkorh@senaatti.com::cecdb25e-4dd9-4cb8-b0ff-afa1b99401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3A9"/>
    <a:srgbClr val="6779FF"/>
    <a:srgbClr val="FF0025"/>
    <a:srgbClr val="293E6A"/>
    <a:srgbClr val="3AFC00"/>
    <a:srgbClr val="FF34C0"/>
    <a:srgbClr val="00F1F8"/>
    <a:srgbClr val="FF37FD"/>
    <a:srgbClr val="FFD7D5"/>
    <a:srgbClr val="F1C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10" d="100"/>
          <a:sy n="110" d="100"/>
        </p:scale>
        <p:origin x="582" y="63"/>
      </p:cViewPr>
      <p:guideLst>
        <p:guide pos="166"/>
        <p:guide pos="753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C1A321-5B65-4C2B-8E2B-2089ACD932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03AA7-EC53-4423-9DD7-307B65CB4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B31DF-A93D-40F2-9866-F0A6AD23C372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B918B-690E-414D-BD3A-679BD04F38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BD395-78AE-47A1-8EED-49964E91C6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E6F3F-1CA3-41E2-9A8E-0A1741A1C8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288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2F6BC-C3AC-471B-A838-B70FD4272352}" type="datetimeFigureOut">
              <a:rPr lang="fi-FI" smtClean="0"/>
              <a:t>30.6.2023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AD96A-2756-48D5-983B-63C214F576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090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207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AD96A-2756-48D5-983B-63C214F5767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29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72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64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8019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AD96A-2756-48D5-983B-63C214F5767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26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AD96A-2756-48D5-983B-63C214F5767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25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>
            <a:extLst>
              <a:ext uri="{FF2B5EF4-FFF2-40B4-BE49-F238E27FC236}">
                <a16:creationId xmlns:a16="http://schemas.microsoft.com/office/drawing/2014/main" id="{1E6ED0C6-641E-4104-BC55-D1355DFD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0C89787C-0D88-47E4-AD17-37CC0ABF6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9E8004ED-3B02-4056-B17D-6AFBD2E4A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9B4BFE8B-68CE-4E57-BF8D-27976430F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F0D6EC80-8F1F-4F43-97CE-FE41F0760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AA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CE19200D-825E-42DD-8CFD-646B20BEB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DFC52801-7C1D-4C7F-84F5-A2B1BA71A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274888" cy="2276475"/>
            </a:xfrm>
            <a:custGeom>
              <a:avLst/>
              <a:gdLst>
                <a:gd name="T0" fmla="*/ 0 w 6350"/>
                <a:gd name="T1" fmla="*/ 0 h 6350"/>
                <a:gd name="T2" fmla="*/ 6350 w 6350"/>
                <a:gd name="T3" fmla="*/ 0 h 6350"/>
                <a:gd name="T4" fmla="*/ 6350 w 6350"/>
                <a:gd name="T5" fmla="*/ 6350 h 6350"/>
                <a:gd name="T6" fmla="*/ 0 w 6350"/>
                <a:gd name="T7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6350">
                  <a:moveTo>
                    <a:pt x="0" y="0"/>
                  </a:moveTo>
                  <a:lnTo>
                    <a:pt x="6350" y="0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F74A9930-50FA-4AC6-9B95-57B46BEC7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65CDC965-7988-4D75-9CC2-9227462E6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1" y="2290763"/>
              <a:ext cx="4549775" cy="4552950"/>
            </a:xfrm>
            <a:custGeom>
              <a:avLst/>
              <a:gdLst>
                <a:gd name="T0" fmla="*/ 0 w 12700"/>
                <a:gd name="T1" fmla="*/ 0 h 12700"/>
                <a:gd name="T2" fmla="*/ 12700 w 12700"/>
                <a:gd name="T3" fmla="*/ 0 h 12700"/>
                <a:gd name="T4" fmla="*/ 12700 w 12700"/>
                <a:gd name="T5" fmla="*/ 12700 h 12700"/>
                <a:gd name="T6" fmla="*/ 12700 w 12700"/>
                <a:gd name="T7" fmla="*/ 12700 h 12700"/>
                <a:gd name="T8" fmla="*/ 0 w 12700"/>
                <a:gd name="T9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0" h="12700">
                  <a:moveTo>
                    <a:pt x="0" y="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12700" y="12700"/>
                  </a:lnTo>
                  <a:cubicBezTo>
                    <a:pt x="5686" y="12700"/>
                    <a:pt x="0" y="7014"/>
                    <a:pt x="0" y="0"/>
                  </a:cubicBezTo>
                  <a:close/>
                </a:path>
              </a:pathLst>
            </a:custGeom>
            <a:solidFill>
              <a:srgbClr val="AA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25A652F1-21E9-4A44-AE80-73F100EC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2290763"/>
              <a:ext cx="2274888" cy="4552950"/>
            </a:xfrm>
            <a:custGeom>
              <a:avLst/>
              <a:gdLst>
                <a:gd name="T0" fmla="*/ 6350 w 6350"/>
                <a:gd name="T1" fmla="*/ 0 h 12700"/>
                <a:gd name="T2" fmla="*/ 0 w 6350"/>
                <a:gd name="T3" fmla="*/ 6350 h 12700"/>
                <a:gd name="T4" fmla="*/ 6350 w 6350"/>
                <a:gd name="T5" fmla="*/ 12700 h 12700"/>
                <a:gd name="T6" fmla="*/ 6350 w 6350"/>
                <a:gd name="T7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12700">
                  <a:moveTo>
                    <a:pt x="6350" y="0"/>
                  </a:moveTo>
                  <a:cubicBezTo>
                    <a:pt x="2843" y="0"/>
                    <a:pt x="0" y="2843"/>
                    <a:pt x="0" y="6350"/>
                  </a:cubicBezTo>
                  <a:cubicBezTo>
                    <a:pt x="0" y="9857"/>
                    <a:pt x="2843" y="12700"/>
                    <a:pt x="6350" y="12700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7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Kaksi sisältökohdetta 2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2011680"/>
            <a:ext cx="4705305" cy="40529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3417DF-5EA3-4DB3-93D2-2FB59F497F99}" type="datetime1">
              <a:rPr lang="fi-FI" smtClean="0"/>
              <a:t>30.6.2023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AC277528-30D8-41C8-BEC0-9D6626511B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22843" y="2011680"/>
            <a:ext cx="4705305" cy="40529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C6EC2566-958C-4D91-A444-63DEC47CD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3600" y="0"/>
            <a:ext cx="1299600" cy="6465600"/>
            <a:chOff x="9428163" y="14288"/>
            <a:chExt cx="1298575" cy="6465888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400424A5-FF3B-4E5A-B9D2-323A76D4C4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3892550"/>
              <a:ext cx="1298575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5F9089A-FA59-4F54-9C98-3A650211D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5186363"/>
              <a:ext cx="1298575" cy="1293813"/>
            </a:xfrm>
            <a:custGeom>
              <a:avLst/>
              <a:gdLst>
                <a:gd name="T0" fmla="*/ 0 w 3590"/>
                <a:gd name="T1" fmla="*/ 0 h 3590"/>
                <a:gd name="T2" fmla="*/ 3590 w 3590"/>
                <a:gd name="T3" fmla="*/ 0 h 3590"/>
                <a:gd name="T4" fmla="*/ 3590 w 3590"/>
                <a:gd name="T5" fmla="*/ 3590 h 3590"/>
                <a:gd name="T6" fmla="*/ 0 w 3590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0" h="3590">
                  <a:moveTo>
                    <a:pt x="0" y="0"/>
                  </a:moveTo>
                  <a:lnTo>
                    <a:pt x="3590" y="0"/>
                  </a:lnTo>
                  <a:lnTo>
                    <a:pt x="3590" y="3590"/>
                  </a:lnTo>
                  <a:cubicBezTo>
                    <a:pt x="1607" y="3590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151638F-E3F6-425F-8638-D566CC33D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77450" y="5186363"/>
              <a:ext cx="649288" cy="1293813"/>
            </a:xfrm>
            <a:custGeom>
              <a:avLst/>
              <a:gdLst>
                <a:gd name="T0" fmla="*/ 1795 w 1795"/>
                <a:gd name="T1" fmla="*/ 0 h 3590"/>
                <a:gd name="T2" fmla="*/ 0 w 1795"/>
                <a:gd name="T3" fmla="*/ 1795 h 3590"/>
                <a:gd name="T4" fmla="*/ 1795 w 1795"/>
                <a:gd name="T5" fmla="*/ 3590 h 3590"/>
                <a:gd name="T6" fmla="*/ 1795 w 1795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5" h="3590">
                  <a:moveTo>
                    <a:pt x="1795" y="0"/>
                  </a:moveTo>
                  <a:cubicBezTo>
                    <a:pt x="803" y="0"/>
                    <a:pt x="0" y="804"/>
                    <a:pt x="0" y="1795"/>
                  </a:cubicBezTo>
                  <a:cubicBezTo>
                    <a:pt x="0" y="2786"/>
                    <a:pt x="803" y="3590"/>
                    <a:pt x="1795" y="3590"/>
                  </a:cubicBezTo>
                  <a:lnTo>
                    <a:pt x="1795" y="0"/>
                  </a:ln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7417538C-F2BB-4411-BDD6-F7F3F4A7C8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2598738"/>
              <a:ext cx="1298575" cy="1293813"/>
            </a:xfrm>
            <a:custGeom>
              <a:avLst/>
              <a:gdLst>
                <a:gd name="T0" fmla="*/ 0 w 3590"/>
                <a:gd name="T1" fmla="*/ 3590 h 3590"/>
                <a:gd name="T2" fmla="*/ 3590 w 3590"/>
                <a:gd name="T3" fmla="*/ 3 h 3590"/>
                <a:gd name="T4" fmla="*/ 3590 w 3590"/>
                <a:gd name="T5" fmla="*/ 0 h 3590"/>
                <a:gd name="T6" fmla="*/ 0 w 3590"/>
                <a:gd name="T7" fmla="*/ 0 h 3590"/>
                <a:gd name="T8" fmla="*/ 0 w 3590"/>
                <a:gd name="T9" fmla="*/ 359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3590">
                  <a:moveTo>
                    <a:pt x="0" y="3590"/>
                  </a:moveTo>
                  <a:cubicBezTo>
                    <a:pt x="1982" y="3590"/>
                    <a:pt x="3588" y="1984"/>
                    <a:pt x="3590" y="3"/>
                  </a:cubicBezTo>
                  <a:lnTo>
                    <a:pt x="3590" y="0"/>
                  </a:lnTo>
                  <a:lnTo>
                    <a:pt x="0" y="0"/>
                  </a:lnTo>
                  <a:lnTo>
                    <a:pt x="0" y="35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EC13A8C8-CC83-4E12-B70F-86427FEF38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14288"/>
              <a:ext cx="1298575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5EE64809-AC67-4D34-8997-2576049052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1304925"/>
              <a:ext cx="1298575" cy="1293813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916B8E21-5618-4CE1-85DB-45A5525B6C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1304925"/>
              <a:ext cx="1298575" cy="647700"/>
            </a:xfrm>
            <a:custGeom>
              <a:avLst/>
              <a:gdLst>
                <a:gd name="T0" fmla="*/ 3590 w 3590"/>
                <a:gd name="T1" fmla="*/ 1 h 1794"/>
                <a:gd name="T2" fmla="*/ 1795 w 3590"/>
                <a:gd name="T3" fmla="*/ 1794 h 1794"/>
                <a:gd name="T4" fmla="*/ 0 w 3590"/>
                <a:gd name="T5" fmla="*/ 0 h 1794"/>
                <a:gd name="T6" fmla="*/ 3590 w 3590"/>
                <a:gd name="T7" fmla="*/ 0 h 1794"/>
                <a:gd name="T8" fmla="*/ 3590 w 3590"/>
                <a:gd name="T9" fmla="*/ 1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794">
                  <a:moveTo>
                    <a:pt x="3590" y="1"/>
                  </a:moveTo>
                  <a:cubicBezTo>
                    <a:pt x="3589" y="992"/>
                    <a:pt x="2786" y="1794"/>
                    <a:pt x="1795" y="1794"/>
                  </a:cubicBezTo>
                  <a:cubicBezTo>
                    <a:pt x="804" y="1794"/>
                    <a:pt x="0" y="991"/>
                    <a:pt x="0" y="0"/>
                  </a:cubicBezTo>
                  <a:lnTo>
                    <a:pt x="3590" y="0"/>
                  </a:lnTo>
                  <a:lnTo>
                    <a:pt x="3590" y="1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Ryhmä 26" descr="Senaatti logo">
            <a:extLst>
              <a:ext uri="{FF2B5EF4-FFF2-40B4-BE49-F238E27FC236}">
                <a16:creationId xmlns:a16="http://schemas.microsoft.com/office/drawing/2014/main" id="{950CBD8A-7BF0-4732-8C6E-D2467BB6FC4E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C8D2BF65-4CBB-4030-AF2B-D062842E842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346ADFB6-90F5-4846-9A93-38299C939D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4BAD00DD-B912-4315-B47D-FED2E6DF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A6F481F1-DE7C-4A90-BB7E-B54E30E1EB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63557027-A582-49C8-8624-DFA694D919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61B9192-05B4-403E-9F6F-8ECA3F0501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708DCE89-B704-4874-8755-4A09E9164A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B4819DB1-F4E3-442F-842A-D0E5518834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76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Ryhmä 11">
            <a:extLst>
              <a:ext uri="{FF2B5EF4-FFF2-40B4-BE49-F238E27FC236}">
                <a16:creationId xmlns:a16="http://schemas.microsoft.com/office/drawing/2014/main" id="{AAA60B30-C9D7-4AC7-B4C0-0FC80B93E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A56BEF5-0987-4954-8515-6E6D947D03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940175" cy="3943350"/>
            </a:xfrm>
            <a:custGeom>
              <a:avLst/>
              <a:gdLst>
                <a:gd name="T0" fmla="*/ 0 w 10999"/>
                <a:gd name="T1" fmla="*/ 11000 h 11000"/>
                <a:gd name="T2" fmla="*/ 0 w 10999"/>
                <a:gd name="T3" fmla="*/ 0 h 11000"/>
                <a:gd name="T4" fmla="*/ 10999 w 10999"/>
                <a:gd name="T5" fmla="*/ 0 h 11000"/>
                <a:gd name="T6" fmla="*/ 0 w 10999"/>
                <a:gd name="T7" fmla="*/ 11000 h 1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99" h="11000">
                  <a:moveTo>
                    <a:pt x="0" y="11000"/>
                  </a:moveTo>
                  <a:lnTo>
                    <a:pt x="0" y="0"/>
                  </a:lnTo>
                  <a:lnTo>
                    <a:pt x="10999" y="0"/>
                  </a:lnTo>
                  <a:cubicBezTo>
                    <a:pt x="4924" y="1"/>
                    <a:pt x="0" y="4925"/>
                    <a:pt x="0" y="11000"/>
                  </a:cubicBezTo>
                  <a:close/>
                </a:path>
              </a:pathLst>
            </a:cu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760B1629-6E1D-4D57-B8A8-83AA0FF57C2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576" y="3635375"/>
              <a:ext cx="12134850" cy="3208338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60" y="1705356"/>
            <a:ext cx="5683250" cy="1702181"/>
          </a:xfrm>
        </p:spPr>
        <p:txBody>
          <a:bodyPr anchor="b" anchorCtr="0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2C143E-65ED-44DC-9C6B-ABC14DBE8B88}" type="datetime1">
              <a:rPr lang="fi-FI" smtClean="0"/>
              <a:t>30.6.2023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DE7D444-FB1B-4730-A8FC-EBC5C5A4ED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313" y="3954779"/>
            <a:ext cx="5683250" cy="210788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kstin paikkamerkki 19">
            <a:extLst>
              <a:ext uri="{FF2B5EF4-FFF2-40B4-BE49-F238E27FC236}">
                <a16:creationId xmlns:a16="http://schemas.microsoft.com/office/drawing/2014/main" id="{5945397E-FB74-43CD-959F-D388A2EEB5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2775" y="741363"/>
            <a:ext cx="4506913" cy="5362257"/>
          </a:xfrm>
          <a:solidFill>
            <a:srgbClr val="7263A9"/>
          </a:solidFill>
        </p:spPr>
        <p:txBody>
          <a:bodyPr lIns="540000" rIns="3600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15" name="Ryhmä 14" descr="Senaatti logo">
            <a:extLst>
              <a:ext uri="{FF2B5EF4-FFF2-40B4-BE49-F238E27FC236}">
                <a16:creationId xmlns:a16="http://schemas.microsoft.com/office/drawing/2014/main" id="{10E8E4DE-2A47-41B5-8D9A-0AE57F4DF0D9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709EB2D-B7E7-406C-AF6E-100B86F990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E958BA8-0FA0-4300-81C4-CEAABB0716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9F7D9ED-7D86-420F-80CC-850E28D8A8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A6B9D38-8540-4593-A071-0395437B47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4ACB55F1-83A6-4CD3-A698-C1F2C6B316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DBC68F1-2D5D-4910-A5B2-94413D4F3D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46396CD-2699-47DE-8369-FE48B84A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06D8D8AC-C806-4538-B675-ABB4062BE9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31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">
    <p:bg>
      <p:bgPr>
        <a:solidFill>
          <a:srgbClr val="726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1E4CA9E-5711-449A-BD15-E1D329087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96600" y="760405"/>
            <a:ext cx="6096600" cy="6097595"/>
          </a:xfrm>
          <a:custGeom>
            <a:avLst/>
            <a:gdLst>
              <a:gd name="T0" fmla="*/ 0 w 16935"/>
              <a:gd name="T1" fmla="*/ 16935 h 16935"/>
              <a:gd name="T2" fmla="*/ 16935 w 16935"/>
              <a:gd name="T3" fmla="*/ 16935 h 16935"/>
              <a:gd name="T4" fmla="*/ 16935 w 16935"/>
              <a:gd name="T5" fmla="*/ 0 h 16935"/>
              <a:gd name="T6" fmla="*/ 0 w 16935"/>
              <a:gd name="T7" fmla="*/ 16935 h 16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5" h="16935">
                <a:moveTo>
                  <a:pt x="0" y="16935"/>
                </a:moveTo>
                <a:lnTo>
                  <a:pt x="16935" y="16935"/>
                </a:lnTo>
                <a:lnTo>
                  <a:pt x="16935" y="0"/>
                </a:lnTo>
                <a:cubicBezTo>
                  <a:pt x="16935" y="9353"/>
                  <a:pt x="9353" y="16935"/>
                  <a:pt x="0" y="1693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266642"/>
            <a:ext cx="5374341" cy="4443785"/>
          </a:xfrm>
        </p:spPr>
        <p:txBody>
          <a:bodyPr anchor="ctr" anchorCtr="0"/>
          <a:lstStyle>
            <a:lvl1pPr>
              <a:lnSpc>
                <a:spcPct val="8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72433E-6C48-4B96-907C-A2FE6B75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30.6.2023</a:t>
            </a:fld>
            <a:endParaRPr lang="fi-FI"/>
          </a:p>
        </p:txBody>
      </p:sp>
      <p:sp>
        <p:nvSpPr>
          <p:cNvPr id="8" name="Dian numeron paikkamerkki 8">
            <a:extLst>
              <a:ext uri="{FF2B5EF4-FFF2-40B4-BE49-F238E27FC236}">
                <a16:creationId xmlns:a16="http://schemas.microsoft.com/office/drawing/2014/main" id="{56C3A2FB-9F7A-4941-84F6-DFC7F70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Alatunnisteen paikkamerkki 7">
            <a:extLst>
              <a:ext uri="{FF2B5EF4-FFF2-40B4-BE49-F238E27FC236}">
                <a16:creationId xmlns:a16="http://schemas.microsoft.com/office/drawing/2014/main" id="{14EADF00-E202-407A-91BE-8E65E04E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BC368940-CE61-45D5-987B-A3082E5573AC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44BBE8-467B-4F44-A13A-675CF04D5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138BB4-4622-4CE4-A430-ECF865A6A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E1510A-1A60-4F32-B84B-32325A172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1F77218-E364-4C06-AB0F-2B8B9AD736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6D1889C-8793-4284-8F0B-27FE37000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724B8A2-9A9A-4983-81D1-10D4736378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99190AE-6A90-4B9C-8C6C-2C5355BA8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D4A282B-D891-4B51-B1DF-153BBC368A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66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3">
    <p:bg>
      <p:bgPr>
        <a:solidFill>
          <a:srgbClr val="F28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1E4CA9E-5711-449A-BD15-E1D329087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96600" y="760405"/>
            <a:ext cx="6096600" cy="6097595"/>
          </a:xfrm>
          <a:custGeom>
            <a:avLst/>
            <a:gdLst>
              <a:gd name="T0" fmla="*/ 0 w 16935"/>
              <a:gd name="T1" fmla="*/ 16935 h 16935"/>
              <a:gd name="T2" fmla="*/ 16935 w 16935"/>
              <a:gd name="T3" fmla="*/ 16935 h 16935"/>
              <a:gd name="T4" fmla="*/ 16935 w 16935"/>
              <a:gd name="T5" fmla="*/ 0 h 16935"/>
              <a:gd name="T6" fmla="*/ 0 w 16935"/>
              <a:gd name="T7" fmla="*/ 16935 h 16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5" h="16935">
                <a:moveTo>
                  <a:pt x="0" y="16935"/>
                </a:moveTo>
                <a:lnTo>
                  <a:pt x="16935" y="16935"/>
                </a:lnTo>
                <a:lnTo>
                  <a:pt x="16935" y="0"/>
                </a:lnTo>
                <a:cubicBezTo>
                  <a:pt x="16935" y="9353"/>
                  <a:pt x="9353" y="16935"/>
                  <a:pt x="0" y="1693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266642"/>
            <a:ext cx="5374341" cy="4443785"/>
          </a:xfrm>
        </p:spPr>
        <p:txBody>
          <a:bodyPr anchor="ctr" anchorCtr="0"/>
          <a:lstStyle>
            <a:lvl1pPr>
              <a:lnSpc>
                <a:spcPct val="85000"/>
              </a:lnSpc>
              <a:defRPr sz="5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72433E-6C48-4B96-907C-A2FE6B75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30.6.2023</a:t>
            </a:fld>
            <a:endParaRPr lang="fi-FI"/>
          </a:p>
        </p:txBody>
      </p:sp>
      <p:sp>
        <p:nvSpPr>
          <p:cNvPr id="8" name="Dian numeron paikkamerkki 8">
            <a:extLst>
              <a:ext uri="{FF2B5EF4-FFF2-40B4-BE49-F238E27FC236}">
                <a16:creationId xmlns:a16="http://schemas.microsoft.com/office/drawing/2014/main" id="{56C3A2FB-9F7A-4941-84F6-DFC7F70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Alatunnisteen paikkamerkki 7">
            <a:extLst>
              <a:ext uri="{FF2B5EF4-FFF2-40B4-BE49-F238E27FC236}">
                <a16:creationId xmlns:a16="http://schemas.microsoft.com/office/drawing/2014/main" id="{14EADF00-E202-407A-91BE-8E65E04E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BC368940-CE61-45D5-987B-A3082E5573AC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44BBE8-467B-4F44-A13A-675CF04D5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138BB4-4622-4CE4-A430-ECF865A6A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E1510A-1A60-4F32-B84B-32325A172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1F77218-E364-4C06-AB0F-2B8B9AD736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6D1889C-8793-4284-8F0B-27FE37000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724B8A2-9A9A-4983-81D1-10D4736378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99190AE-6A90-4B9C-8C6C-2C5355BA8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D4A282B-D891-4B51-B1DF-153BBC368A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834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4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1E4CA9E-5711-449A-BD15-E1D329087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96600" y="760405"/>
            <a:ext cx="6096600" cy="6097595"/>
          </a:xfrm>
          <a:custGeom>
            <a:avLst/>
            <a:gdLst>
              <a:gd name="T0" fmla="*/ 0 w 16935"/>
              <a:gd name="T1" fmla="*/ 16935 h 16935"/>
              <a:gd name="T2" fmla="*/ 16935 w 16935"/>
              <a:gd name="T3" fmla="*/ 16935 h 16935"/>
              <a:gd name="T4" fmla="*/ 16935 w 16935"/>
              <a:gd name="T5" fmla="*/ 0 h 16935"/>
              <a:gd name="T6" fmla="*/ 0 w 16935"/>
              <a:gd name="T7" fmla="*/ 16935 h 16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5" h="16935">
                <a:moveTo>
                  <a:pt x="0" y="16935"/>
                </a:moveTo>
                <a:lnTo>
                  <a:pt x="16935" y="16935"/>
                </a:lnTo>
                <a:lnTo>
                  <a:pt x="16935" y="0"/>
                </a:lnTo>
                <a:cubicBezTo>
                  <a:pt x="16935" y="9353"/>
                  <a:pt x="9353" y="16935"/>
                  <a:pt x="0" y="1693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266642"/>
            <a:ext cx="5374341" cy="4443785"/>
          </a:xfrm>
        </p:spPr>
        <p:txBody>
          <a:bodyPr anchor="ctr" anchorCtr="0"/>
          <a:lstStyle>
            <a:lvl1pPr>
              <a:lnSpc>
                <a:spcPct val="85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72433E-6C48-4B96-907C-A2FE6B75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30.6.2023</a:t>
            </a:fld>
            <a:endParaRPr lang="fi-FI"/>
          </a:p>
        </p:txBody>
      </p:sp>
      <p:sp>
        <p:nvSpPr>
          <p:cNvPr id="8" name="Dian numeron paikkamerkki 8">
            <a:extLst>
              <a:ext uri="{FF2B5EF4-FFF2-40B4-BE49-F238E27FC236}">
                <a16:creationId xmlns:a16="http://schemas.microsoft.com/office/drawing/2014/main" id="{56C3A2FB-9F7A-4941-84F6-DFC7F70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Alatunnisteen paikkamerkki 7">
            <a:extLst>
              <a:ext uri="{FF2B5EF4-FFF2-40B4-BE49-F238E27FC236}">
                <a16:creationId xmlns:a16="http://schemas.microsoft.com/office/drawing/2014/main" id="{14EADF00-E202-407A-91BE-8E65E04E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BC368940-CE61-45D5-987B-A3082E5573AC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44BBE8-467B-4F44-A13A-675CF04D5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138BB4-4622-4CE4-A430-ECF865A6A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E1510A-1A60-4F32-B84B-32325A172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1F77218-E364-4C06-AB0F-2B8B9AD736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6D1889C-8793-4284-8F0B-27FE37000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724B8A2-9A9A-4983-81D1-10D4736378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99190AE-6A90-4B9C-8C6C-2C5355BA8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D4A282B-D891-4B51-B1DF-153BBC368A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380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osto 5">
    <p:bg>
      <p:bgPr>
        <a:solidFill>
          <a:srgbClr val="81B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C1E4CA9E-5711-449A-BD15-E1D329087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6096600" y="760405"/>
            <a:ext cx="6096600" cy="6097595"/>
          </a:xfrm>
          <a:custGeom>
            <a:avLst/>
            <a:gdLst>
              <a:gd name="T0" fmla="*/ 0 w 16935"/>
              <a:gd name="T1" fmla="*/ 16935 h 16935"/>
              <a:gd name="T2" fmla="*/ 16935 w 16935"/>
              <a:gd name="T3" fmla="*/ 16935 h 16935"/>
              <a:gd name="T4" fmla="*/ 16935 w 16935"/>
              <a:gd name="T5" fmla="*/ 0 h 16935"/>
              <a:gd name="T6" fmla="*/ 0 w 16935"/>
              <a:gd name="T7" fmla="*/ 16935 h 169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5" h="16935">
                <a:moveTo>
                  <a:pt x="0" y="16935"/>
                </a:moveTo>
                <a:lnTo>
                  <a:pt x="16935" y="16935"/>
                </a:lnTo>
                <a:lnTo>
                  <a:pt x="16935" y="0"/>
                </a:lnTo>
                <a:cubicBezTo>
                  <a:pt x="16935" y="9353"/>
                  <a:pt x="9353" y="16935"/>
                  <a:pt x="0" y="16935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1266642"/>
            <a:ext cx="5374341" cy="4443785"/>
          </a:xfrm>
        </p:spPr>
        <p:txBody>
          <a:bodyPr anchor="ctr" anchorCtr="0"/>
          <a:lstStyle>
            <a:lvl1pPr>
              <a:lnSpc>
                <a:spcPct val="85000"/>
              </a:lnSpc>
              <a:defRPr sz="56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72433E-6C48-4B96-907C-A2FE6B75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30.6.2023</a:t>
            </a:fld>
            <a:endParaRPr lang="fi-FI"/>
          </a:p>
        </p:txBody>
      </p:sp>
      <p:sp>
        <p:nvSpPr>
          <p:cNvPr id="8" name="Dian numeron paikkamerkki 8">
            <a:extLst>
              <a:ext uri="{FF2B5EF4-FFF2-40B4-BE49-F238E27FC236}">
                <a16:creationId xmlns:a16="http://schemas.microsoft.com/office/drawing/2014/main" id="{56C3A2FB-9F7A-4941-84F6-DFC7F70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Alatunnisteen paikkamerkki 7">
            <a:extLst>
              <a:ext uri="{FF2B5EF4-FFF2-40B4-BE49-F238E27FC236}">
                <a16:creationId xmlns:a16="http://schemas.microsoft.com/office/drawing/2014/main" id="{14EADF00-E202-407A-91BE-8E65E04EA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BC368940-CE61-45D5-987B-A3082E5573AC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44BBE8-467B-4F44-A13A-675CF04D51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138BB4-4622-4CE4-A430-ECF865A6AF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3E1510A-1A60-4F32-B84B-32325A172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1F77218-E364-4C06-AB0F-2B8B9AD736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6D1889C-8793-4284-8F0B-27FE37000C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724B8A2-9A9A-4983-81D1-10D4736378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799190AE-6A90-4B9C-8C6C-2C5355BA8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DD4A282B-D891-4B51-B1DF-153BBC368A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0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kuvalla">
    <p:bg>
      <p:bgPr>
        <a:solidFill>
          <a:srgbClr val="726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D15136-B791-42F8-A4FB-1CA2F5A403E6}" type="datetime1">
              <a:rPr lang="fi-FI" smtClean="0"/>
              <a:t>30.6.2023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19" name="Kuvan paikkamerkki 2">
            <a:extLst>
              <a:ext uri="{FF2B5EF4-FFF2-40B4-BE49-F238E27FC236}">
                <a16:creationId xmlns:a16="http://schemas.microsoft.com/office/drawing/2014/main" id="{540D13A8-3015-488D-B808-00CA89203D6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-4573" y="0"/>
            <a:ext cx="12196573" cy="6862572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4573 w 12196573"/>
              <a:gd name="connsiteY0" fmla="*/ 0 h 6858000"/>
              <a:gd name="connsiteX1" fmla="*/ 12196573 w 12196573"/>
              <a:gd name="connsiteY1" fmla="*/ 0 h 6858000"/>
              <a:gd name="connsiteX2" fmla="*/ 12196573 w 12196573"/>
              <a:gd name="connsiteY2" fmla="*/ 6858000 h 6858000"/>
              <a:gd name="connsiteX3" fmla="*/ 4573 w 12196573"/>
              <a:gd name="connsiteY3" fmla="*/ 6858000 h 6858000"/>
              <a:gd name="connsiteX4" fmla="*/ 0 w 12196573"/>
              <a:gd name="connsiteY4" fmla="*/ 1293876 h 6858000"/>
              <a:gd name="connsiteX5" fmla="*/ 4573 w 12196573"/>
              <a:gd name="connsiteY5" fmla="*/ 0 h 6858000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573 w 12196573"/>
              <a:gd name="connsiteY4" fmla="*/ 685800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  <a:gd name="connsiteX0" fmla="*/ 4573 w 12196573"/>
              <a:gd name="connsiteY0" fmla="*/ 0 h 6862572"/>
              <a:gd name="connsiteX1" fmla="*/ 12196573 w 12196573"/>
              <a:gd name="connsiteY1" fmla="*/ 0 h 6862572"/>
              <a:gd name="connsiteX2" fmla="*/ 12196573 w 12196573"/>
              <a:gd name="connsiteY2" fmla="*/ 6858000 h 6862572"/>
              <a:gd name="connsiteX3" fmla="*/ 5568697 w 12196573"/>
              <a:gd name="connsiteY3" fmla="*/ 6862572 h 6862572"/>
              <a:gd name="connsiteX4" fmla="*/ 4178809 w 12196573"/>
              <a:gd name="connsiteY4" fmla="*/ 3154680 h 6862572"/>
              <a:gd name="connsiteX5" fmla="*/ 0 w 12196573"/>
              <a:gd name="connsiteY5" fmla="*/ 1293876 h 6862572"/>
              <a:gd name="connsiteX6" fmla="*/ 4573 w 12196573"/>
              <a:gd name="connsiteY6" fmla="*/ 0 h 686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6573" h="6862572">
                <a:moveTo>
                  <a:pt x="4573" y="0"/>
                </a:moveTo>
                <a:lnTo>
                  <a:pt x="12196573" y="0"/>
                </a:lnTo>
                <a:lnTo>
                  <a:pt x="12196573" y="6858000"/>
                </a:lnTo>
                <a:lnTo>
                  <a:pt x="5568697" y="6862572"/>
                </a:lnTo>
                <a:cubicBezTo>
                  <a:pt x="5562855" y="5477256"/>
                  <a:pt x="5084065" y="4169664"/>
                  <a:pt x="4178809" y="3154680"/>
                </a:cubicBezTo>
                <a:cubicBezTo>
                  <a:pt x="3273553" y="2139696"/>
                  <a:pt x="1925574" y="1339596"/>
                  <a:pt x="0" y="1293876"/>
                </a:cubicBezTo>
                <a:cubicBezTo>
                  <a:pt x="1524" y="862584"/>
                  <a:pt x="3049" y="431292"/>
                  <a:pt x="45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21F563C-BD2F-4F9F-A5BE-DA09810E6A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89" y="2514601"/>
            <a:ext cx="3882071" cy="3209544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20" name="Ryhmä 19" descr="Senaatti logo">
            <a:extLst>
              <a:ext uri="{FF2B5EF4-FFF2-40B4-BE49-F238E27FC236}">
                <a16:creationId xmlns:a16="http://schemas.microsoft.com/office/drawing/2014/main" id="{8904FDD3-40FB-4183-ABEF-A0B866FF42E1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13913661-6427-46C7-9B1A-E4ACA09A82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733BD44-C4D2-4575-8752-E881DD9471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C942272D-B6C9-4031-91A9-3B7FBCD5D5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DC6025E-AF2C-4772-BA63-D594447981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5854BA61-C8C9-47CE-8CD9-63F5746785C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1C260C3-D52D-4527-A29A-42E5BE22CB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BF2C1C0-3D76-485B-9089-6710B315A2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3100CF64-38C6-4259-B25E-1382030AB61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69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760B1629-6E1D-4D57-B8A8-83AA0FF5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0" y="0"/>
            <a:ext cx="12193200" cy="3632400"/>
          </a:xfrm>
          <a:prstGeom prst="rect">
            <a:avLst/>
          </a:prstGeom>
          <a:solidFill>
            <a:srgbClr val="293E6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24" name="Kuvan paikkamerkki 2">
            <a:extLst>
              <a:ext uri="{FF2B5EF4-FFF2-40B4-BE49-F238E27FC236}">
                <a16:creationId xmlns:a16="http://schemas.microsoft.com/office/drawing/2014/main" id="{DBE44D1B-17AE-408C-87E9-23567725B29E}"/>
              </a:ext>
            </a:extLst>
          </p:cNvPr>
          <p:cNvSpPr>
            <a:spLocks noGrp="1"/>
          </p:cNvSpPr>
          <p:nvPr userDrawn="1">
            <p:ph type="pic" idx="21"/>
          </p:nvPr>
        </p:nvSpPr>
        <p:spPr>
          <a:xfrm>
            <a:off x="-381" y="-9144"/>
            <a:ext cx="12198477" cy="3643884"/>
          </a:xfrm>
          <a:custGeom>
            <a:avLst/>
            <a:gdLst>
              <a:gd name="connsiteX0" fmla="*/ 0 w 12193200"/>
              <a:gd name="connsiteY0" fmla="*/ 0 h 3959849"/>
              <a:gd name="connsiteX1" fmla="*/ 12193200 w 12193200"/>
              <a:gd name="connsiteY1" fmla="*/ 0 h 3959849"/>
              <a:gd name="connsiteX2" fmla="*/ 12193200 w 12193200"/>
              <a:gd name="connsiteY2" fmla="*/ 3959849 h 3959849"/>
              <a:gd name="connsiteX3" fmla="*/ 0 w 12193200"/>
              <a:gd name="connsiteY3" fmla="*/ 3959849 h 3959849"/>
              <a:gd name="connsiteX4" fmla="*/ 0 w 12193200"/>
              <a:gd name="connsiteY4" fmla="*/ 0 h 3959849"/>
              <a:gd name="connsiteX0" fmla="*/ 0 w 12193200"/>
              <a:gd name="connsiteY0" fmla="*/ 9144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0 w 12193200"/>
              <a:gd name="connsiteY5" fmla="*/ 9144 h 3968993"/>
              <a:gd name="connsiteX0" fmla="*/ 1001268 w 12193200"/>
              <a:gd name="connsiteY0" fmla="*/ 1321308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01268 w 12193200"/>
              <a:gd name="connsiteY5" fmla="*/ 1321308 h 3968993"/>
              <a:gd name="connsiteX0" fmla="*/ 1734772 w 12926704"/>
              <a:gd name="connsiteY0" fmla="*/ 1321308 h 3968993"/>
              <a:gd name="connsiteX1" fmla="*/ 4721488 w 12926704"/>
              <a:gd name="connsiteY1" fmla="*/ 0 h 3968993"/>
              <a:gd name="connsiteX2" fmla="*/ 12926704 w 12926704"/>
              <a:gd name="connsiteY2" fmla="*/ 9144 h 3968993"/>
              <a:gd name="connsiteX3" fmla="*/ 12926704 w 12926704"/>
              <a:gd name="connsiteY3" fmla="*/ 3968993 h 3968993"/>
              <a:gd name="connsiteX4" fmla="*/ 733504 w 12926704"/>
              <a:gd name="connsiteY4" fmla="*/ 3968993 h 3968993"/>
              <a:gd name="connsiteX5" fmla="*/ 1734772 w 12926704"/>
              <a:gd name="connsiteY5" fmla="*/ 1321308 h 3968993"/>
              <a:gd name="connsiteX0" fmla="*/ 1712176 w 12904108"/>
              <a:gd name="connsiteY0" fmla="*/ 1321308 h 3968993"/>
              <a:gd name="connsiteX1" fmla="*/ 4698892 w 12904108"/>
              <a:gd name="connsiteY1" fmla="*/ 0 h 3968993"/>
              <a:gd name="connsiteX2" fmla="*/ 12904108 w 12904108"/>
              <a:gd name="connsiteY2" fmla="*/ 9144 h 3968993"/>
              <a:gd name="connsiteX3" fmla="*/ 12904108 w 12904108"/>
              <a:gd name="connsiteY3" fmla="*/ 3968993 h 3968993"/>
              <a:gd name="connsiteX4" fmla="*/ 710908 w 12904108"/>
              <a:gd name="connsiteY4" fmla="*/ 3968993 h 3968993"/>
              <a:gd name="connsiteX5" fmla="*/ 1712176 w 12904108"/>
              <a:gd name="connsiteY5" fmla="*/ 1321308 h 3968993"/>
              <a:gd name="connsiteX0" fmla="*/ 1001268 w 12193200"/>
              <a:gd name="connsiteY0" fmla="*/ 1321308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01268 w 12193200"/>
              <a:gd name="connsiteY5" fmla="*/ 1321308 h 3968993"/>
              <a:gd name="connsiteX0" fmla="*/ 1001268 w 12193200"/>
              <a:gd name="connsiteY0" fmla="*/ 1321308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01268 w 12193200"/>
              <a:gd name="connsiteY5" fmla="*/ 1321308 h 3968993"/>
              <a:gd name="connsiteX0" fmla="*/ 1092708 w 12193200"/>
              <a:gd name="connsiteY0" fmla="*/ 1252728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92708 w 12193200"/>
              <a:gd name="connsiteY5" fmla="*/ 1252728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78992 w 12193200"/>
              <a:gd name="connsiteY5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78992 w 12193200"/>
              <a:gd name="connsiteY5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78992 w 12193200"/>
              <a:gd name="connsiteY5" fmla="*/ 1248156 h 3968993"/>
              <a:gd name="connsiteX0" fmla="*/ 2019850 w 13134058"/>
              <a:gd name="connsiteY0" fmla="*/ 1248156 h 3968993"/>
              <a:gd name="connsiteX1" fmla="*/ 4928842 w 13134058"/>
              <a:gd name="connsiteY1" fmla="*/ 0 h 3968993"/>
              <a:gd name="connsiteX2" fmla="*/ 13134058 w 13134058"/>
              <a:gd name="connsiteY2" fmla="*/ 9144 h 3968993"/>
              <a:gd name="connsiteX3" fmla="*/ 13134058 w 13134058"/>
              <a:gd name="connsiteY3" fmla="*/ 3968993 h 3968993"/>
              <a:gd name="connsiteX4" fmla="*/ 940858 w 13134058"/>
              <a:gd name="connsiteY4" fmla="*/ 3968993 h 3968993"/>
              <a:gd name="connsiteX5" fmla="*/ 951202 w 13134058"/>
              <a:gd name="connsiteY5" fmla="*/ 3639312 h 3968993"/>
              <a:gd name="connsiteX6" fmla="*/ 2019850 w 13134058"/>
              <a:gd name="connsiteY6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10344 w 12193200"/>
              <a:gd name="connsiteY5" fmla="*/ 3639312 h 3968993"/>
              <a:gd name="connsiteX6" fmla="*/ 1078992 w 12193200"/>
              <a:gd name="connsiteY6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3994 w 12193200"/>
              <a:gd name="connsiteY5" fmla="*/ 3642487 h 3968993"/>
              <a:gd name="connsiteX6" fmla="*/ 1078992 w 12193200"/>
              <a:gd name="connsiteY6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819 w 12193200"/>
              <a:gd name="connsiteY5" fmla="*/ 3642487 h 3968993"/>
              <a:gd name="connsiteX6" fmla="*/ 1078992 w 12193200"/>
              <a:gd name="connsiteY6" fmla="*/ 1248156 h 3968993"/>
              <a:gd name="connsiteX0" fmla="*/ 1078992 w 12193200"/>
              <a:gd name="connsiteY0" fmla="*/ 1248156 h 3968993"/>
              <a:gd name="connsiteX1" fmla="*/ 3987984 w 12193200"/>
              <a:gd name="connsiteY1" fmla="*/ 0 h 3968993"/>
              <a:gd name="connsiteX2" fmla="*/ 12193200 w 12193200"/>
              <a:gd name="connsiteY2" fmla="*/ 9144 h 3968993"/>
              <a:gd name="connsiteX3" fmla="*/ 12193200 w 12193200"/>
              <a:gd name="connsiteY3" fmla="*/ 3968993 h 3968993"/>
              <a:gd name="connsiteX4" fmla="*/ 0 w 12193200"/>
              <a:gd name="connsiteY4" fmla="*/ 3968993 h 3968993"/>
              <a:gd name="connsiteX5" fmla="*/ 819 w 12193200"/>
              <a:gd name="connsiteY5" fmla="*/ 3642487 h 3968993"/>
              <a:gd name="connsiteX6" fmla="*/ 1078992 w 12193200"/>
              <a:gd name="connsiteY6" fmla="*/ 1248156 h 3968993"/>
              <a:gd name="connsiteX0" fmla="*/ 1078992 w 12199296"/>
              <a:gd name="connsiteY0" fmla="*/ 1248156 h 3968993"/>
              <a:gd name="connsiteX1" fmla="*/ 3987984 w 12199296"/>
              <a:gd name="connsiteY1" fmla="*/ 0 h 3968993"/>
              <a:gd name="connsiteX2" fmla="*/ 12193200 w 12199296"/>
              <a:gd name="connsiteY2" fmla="*/ 9144 h 3968993"/>
              <a:gd name="connsiteX3" fmla="*/ 12199296 w 12199296"/>
              <a:gd name="connsiteY3" fmla="*/ 3643884 h 3968993"/>
              <a:gd name="connsiteX4" fmla="*/ 12193200 w 12199296"/>
              <a:gd name="connsiteY4" fmla="*/ 3968993 h 3968993"/>
              <a:gd name="connsiteX5" fmla="*/ 0 w 12199296"/>
              <a:gd name="connsiteY5" fmla="*/ 3968993 h 3968993"/>
              <a:gd name="connsiteX6" fmla="*/ 819 w 12199296"/>
              <a:gd name="connsiteY6" fmla="*/ 3642487 h 3968993"/>
              <a:gd name="connsiteX7" fmla="*/ 1078992 w 12199296"/>
              <a:gd name="connsiteY7" fmla="*/ 1248156 h 3968993"/>
              <a:gd name="connsiteX0" fmla="*/ 1078173 w 12198477"/>
              <a:gd name="connsiteY0" fmla="*/ 1248156 h 3968993"/>
              <a:gd name="connsiteX1" fmla="*/ 3987165 w 12198477"/>
              <a:gd name="connsiteY1" fmla="*/ 0 h 3968993"/>
              <a:gd name="connsiteX2" fmla="*/ 12192381 w 12198477"/>
              <a:gd name="connsiteY2" fmla="*/ 9144 h 3968993"/>
              <a:gd name="connsiteX3" fmla="*/ 12198477 w 12198477"/>
              <a:gd name="connsiteY3" fmla="*/ 3643884 h 3968993"/>
              <a:gd name="connsiteX4" fmla="*/ 12192381 w 12198477"/>
              <a:gd name="connsiteY4" fmla="*/ 3968993 h 3968993"/>
              <a:gd name="connsiteX5" fmla="*/ 0 w 12198477"/>
              <a:gd name="connsiteY5" fmla="*/ 3642487 h 3968993"/>
              <a:gd name="connsiteX6" fmla="*/ 1078173 w 12198477"/>
              <a:gd name="connsiteY6" fmla="*/ 1248156 h 3968993"/>
              <a:gd name="connsiteX0" fmla="*/ 1078173 w 12198477"/>
              <a:gd name="connsiteY0" fmla="*/ 1248156 h 3643884"/>
              <a:gd name="connsiteX1" fmla="*/ 3987165 w 12198477"/>
              <a:gd name="connsiteY1" fmla="*/ 0 h 3643884"/>
              <a:gd name="connsiteX2" fmla="*/ 12192381 w 12198477"/>
              <a:gd name="connsiteY2" fmla="*/ 9144 h 3643884"/>
              <a:gd name="connsiteX3" fmla="*/ 12198477 w 12198477"/>
              <a:gd name="connsiteY3" fmla="*/ 3643884 h 3643884"/>
              <a:gd name="connsiteX4" fmla="*/ 0 w 12198477"/>
              <a:gd name="connsiteY4" fmla="*/ 3642487 h 3643884"/>
              <a:gd name="connsiteX5" fmla="*/ 1078173 w 12198477"/>
              <a:gd name="connsiteY5" fmla="*/ 1248156 h 364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8477" h="3643884">
                <a:moveTo>
                  <a:pt x="1078173" y="1248156"/>
                </a:moveTo>
                <a:cubicBezTo>
                  <a:pt x="1742701" y="641075"/>
                  <a:pt x="2601903" y="22098"/>
                  <a:pt x="3987165" y="0"/>
                </a:cubicBezTo>
                <a:lnTo>
                  <a:pt x="12192381" y="9144"/>
                </a:lnTo>
                <a:lnTo>
                  <a:pt x="12198477" y="3643884"/>
                </a:lnTo>
                <a:lnTo>
                  <a:pt x="0" y="3642487"/>
                </a:lnTo>
                <a:cubicBezTo>
                  <a:pt x="71882" y="3227114"/>
                  <a:pt x="413646" y="1855237"/>
                  <a:pt x="1078173" y="12481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606FF13-AB06-4359-B6BD-CF5F94F5CD6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08253" y="2981895"/>
            <a:ext cx="2160000" cy="2160000"/>
          </a:xfrm>
          <a:prstGeom prst="ellipse">
            <a:avLst/>
          </a:prstGeom>
          <a:solidFill>
            <a:srgbClr val="F28F86"/>
          </a:solidFill>
        </p:spPr>
        <p:txBody>
          <a:bodyPr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89BEB745-B3D5-43FD-9815-B9FA0DC9C93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13816" y="5344224"/>
            <a:ext cx="2555748" cy="836612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kstin paikkamerkki 12">
            <a:extLst>
              <a:ext uri="{FF2B5EF4-FFF2-40B4-BE49-F238E27FC236}">
                <a16:creationId xmlns:a16="http://schemas.microsoft.com/office/drawing/2014/main" id="{296204C2-ABDC-45AF-8A2D-BE4B5584657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669157" y="2981895"/>
            <a:ext cx="2160000" cy="2160000"/>
          </a:xfrm>
          <a:prstGeom prst="ellipse">
            <a:avLst/>
          </a:prstGeom>
          <a:solidFill>
            <a:srgbClr val="F28F86"/>
          </a:solidFill>
        </p:spPr>
        <p:txBody>
          <a:bodyPr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8" name="Tekstin paikkamerkki 14">
            <a:extLst>
              <a:ext uri="{FF2B5EF4-FFF2-40B4-BE49-F238E27FC236}">
                <a16:creationId xmlns:a16="http://schemas.microsoft.com/office/drawing/2014/main" id="{D302E37E-F94E-4936-B229-24C9C02CB9F4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3474720" y="5344224"/>
            <a:ext cx="2555748" cy="836612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kstin paikkamerkki 12">
            <a:extLst>
              <a:ext uri="{FF2B5EF4-FFF2-40B4-BE49-F238E27FC236}">
                <a16:creationId xmlns:a16="http://schemas.microsoft.com/office/drawing/2014/main" id="{F2918CBF-7471-41AB-9D8A-117803761E35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366637" y="2981895"/>
            <a:ext cx="2160000" cy="2160000"/>
          </a:xfrm>
          <a:prstGeom prst="ellipse">
            <a:avLst/>
          </a:prstGeom>
          <a:solidFill>
            <a:srgbClr val="F28F86"/>
          </a:solidFill>
        </p:spPr>
        <p:txBody>
          <a:bodyPr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Tekstin paikkamerkki 14">
            <a:extLst>
              <a:ext uri="{FF2B5EF4-FFF2-40B4-BE49-F238E27FC236}">
                <a16:creationId xmlns:a16="http://schemas.microsoft.com/office/drawing/2014/main" id="{F64754E8-FBF6-4146-80F9-BCFC9E71F473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6172200" y="5344224"/>
            <a:ext cx="2555748" cy="836612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12">
            <a:extLst>
              <a:ext uri="{FF2B5EF4-FFF2-40B4-BE49-F238E27FC236}">
                <a16:creationId xmlns:a16="http://schemas.microsoft.com/office/drawing/2014/main" id="{5F160A21-94C4-4BD4-A9D8-D299EDF0DD3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27541" y="2981895"/>
            <a:ext cx="2160000" cy="2160000"/>
          </a:xfrm>
          <a:prstGeom prst="ellipse">
            <a:avLst/>
          </a:prstGeom>
          <a:solidFill>
            <a:srgbClr val="F28F86"/>
          </a:solidFill>
        </p:spPr>
        <p:txBody>
          <a:bodyPr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400"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3" name="Tekstin paikkamerkki 14">
            <a:extLst>
              <a:ext uri="{FF2B5EF4-FFF2-40B4-BE49-F238E27FC236}">
                <a16:creationId xmlns:a16="http://schemas.microsoft.com/office/drawing/2014/main" id="{6E5AA8EE-EF60-4D72-8961-FCBC89F2767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8833104" y="5344224"/>
            <a:ext cx="2555748" cy="836612"/>
          </a:xfrm>
        </p:spPr>
        <p:txBody>
          <a:bodyPr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2000"/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5A9285-C6CA-4BB7-A962-709C0DD5BC68}" type="datetime1">
              <a:rPr lang="fi-FI" smtClean="0"/>
              <a:t>30.6.2023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681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A3C44C58-0E57-4FB8-9ED9-D897324B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780" y="0"/>
            <a:ext cx="59512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608275"/>
            <a:ext cx="4915617" cy="1042217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1783079"/>
            <a:ext cx="4915617" cy="42843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Tekstin paikkamerkki 12">
            <a:extLst>
              <a:ext uri="{FF2B5EF4-FFF2-40B4-BE49-F238E27FC236}">
                <a16:creationId xmlns:a16="http://schemas.microsoft.com/office/drawing/2014/main" id="{D56D1673-3E48-41D3-8A33-499416DDC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9441" y="719706"/>
            <a:ext cx="1238863" cy="1237109"/>
          </a:xfrm>
          <a:custGeom>
            <a:avLst/>
            <a:gdLst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135000 w 1215000"/>
              <a:gd name="connsiteY0" fmla="*/ 2160000 h 2160000"/>
              <a:gd name="connsiteX1" fmla="*/ 135000 w 1215000"/>
              <a:gd name="connsiteY1" fmla="*/ 0 h 2160000"/>
              <a:gd name="connsiteX2" fmla="*/ 1215000 w 1215000"/>
              <a:gd name="connsiteY2" fmla="*/ 1080000 h 2160000"/>
              <a:gd name="connsiteX3" fmla="*/ 135000 w 1215000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0 w 1080000"/>
              <a:gd name="connsiteY0" fmla="*/ 2160000 h 2160000"/>
              <a:gd name="connsiteX1" fmla="*/ 0 w 1080000"/>
              <a:gd name="connsiteY1" fmla="*/ 0 h 2160000"/>
              <a:gd name="connsiteX2" fmla="*/ 1080000 w 1080000"/>
              <a:gd name="connsiteY2" fmla="*/ 1080000 h 2160000"/>
              <a:gd name="connsiteX3" fmla="*/ 0 w 1080000"/>
              <a:gd name="connsiteY3" fmla="*/ 2160000 h 2160000"/>
              <a:gd name="connsiteX0" fmla="*/ 0 w 1080000"/>
              <a:gd name="connsiteY0" fmla="*/ 1103868 h 1103868"/>
              <a:gd name="connsiteX1" fmla="*/ 0 w 1080000"/>
              <a:gd name="connsiteY1" fmla="*/ 0 h 1103868"/>
              <a:gd name="connsiteX2" fmla="*/ 1080000 w 1080000"/>
              <a:gd name="connsiteY2" fmla="*/ 23868 h 1103868"/>
              <a:gd name="connsiteX3" fmla="*/ 0 w 1080000"/>
              <a:gd name="connsiteY3" fmla="*/ 1103868 h 1103868"/>
              <a:gd name="connsiteX0" fmla="*/ 0 w 1080000"/>
              <a:gd name="connsiteY0" fmla="*/ 1080000 h 1080000"/>
              <a:gd name="connsiteX1" fmla="*/ 0 w 1080000"/>
              <a:gd name="connsiteY1" fmla="*/ 6294 h 1080000"/>
              <a:gd name="connsiteX2" fmla="*/ 1080000 w 1080000"/>
              <a:gd name="connsiteY2" fmla="*/ 0 h 1080000"/>
              <a:gd name="connsiteX3" fmla="*/ 0 w 1080000"/>
              <a:gd name="connsiteY3" fmla="*/ 1080000 h 1080000"/>
              <a:gd name="connsiteX0" fmla="*/ 1587 w 1081587"/>
              <a:gd name="connsiteY0" fmla="*/ 1080056 h 1080056"/>
              <a:gd name="connsiteX1" fmla="*/ 0 w 1081587"/>
              <a:gd name="connsiteY1" fmla="*/ 0 h 1080056"/>
              <a:gd name="connsiteX2" fmla="*/ 1081587 w 1081587"/>
              <a:gd name="connsiteY2" fmla="*/ 56 h 1080056"/>
              <a:gd name="connsiteX3" fmla="*/ 1587 w 1081587"/>
              <a:gd name="connsiteY3" fmla="*/ 1080056 h 108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587" h="1080056">
                <a:moveTo>
                  <a:pt x="1587" y="1080056"/>
                </a:moveTo>
                <a:lnTo>
                  <a:pt x="0" y="0"/>
                </a:lnTo>
                <a:lnTo>
                  <a:pt x="1081587" y="56"/>
                </a:lnTo>
                <a:cubicBezTo>
                  <a:pt x="1081587" y="596524"/>
                  <a:pt x="598055" y="1080056"/>
                  <a:pt x="1587" y="108005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rIns="144000" bIns="144000"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5500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1</a:t>
            </a:r>
          </a:p>
        </p:txBody>
      </p:sp>
      <p:sp>
        <p:nvSpPr>
          <p:cNvPr id="13" name="Tekstin paikkamerkki 14">
            <a:extLst>
              <a:ext uri="{FF2B5EF4-FFF2-40B4-BE49-F238E27FC236}">
                <a16:creationId xmlns:a16="http://schemas.microsoft.com/office/drawing/2014/main" id="{702B65E3-D89D-4E0D-8B58-27410F6249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2829" y="843591"/>
            <a:ext cx="3887512" cy="115916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3B11889E-7CF3-40AB-80C4-59B4D882E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9441" y="2722242"/>
            <a:ext cx="1238863" cy="1237109"/>
          </a:xfrm>
          <a:custGeom>
            <a:avLst/>
            <a:gdLst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135000 w 1215000"/>
              <a:gd name="connsiteY0" fmla="*/ 2160000 h 2160000"/>
              <a:gd name="connsiteX1" fmla="*/ 135000 w 1215000"/>
              <a:gd name="connsiteY1" fmla="*/ 0 h 2160000"/>
              <a:gd name="connsiteX2" fmla="*/ 1215000 w 1215000"/>
              <a:gd name="connsiteY2" fmla="*/ 1080000 h 2160000"/>
              <a:gd name="connsiteX3" fmla="*/ 135000 w 1215000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0 w 1080000"/>
              <a:gd name="connsiteY0" fmla="*/ 2160000 h 2160000"/>
              <a:gd name="connsiteX1" fmla="*/ 0 w 1080000"/>
              <a:gd name="connsiteY1" fmla="*/ 0 h 2160000"/>
              <a:gd name="connsiteX2" fmla="*/ 1080000 w 1080000"/>
              <a:gd name="connsiteY2" fmla="*/ 1080000 h 2160000"/>
              <a:gd name="connsiteX3" fmla="*/ 0 w 1080000"/>
              <a:gd name="connsiteY3" fmla="*/ 2160000 h 2160000"/>
              <a:gd name="connsiteX0" fmla="*/ 0 w 1080000"/>
              <a:gd name="connsiteY0" fmla="*/ 1103868 h 1103868"/>
              <a:gd name="connsiteX1" fmla="*/ 0 w 1080000"/>
              <a:gd name="connsiteY1" fmla="*/ 0 h 1103868"/>
              <a:gd name="connsiteX2" fmla="*/ 1080000 w 1080000"/>
              <a:gd name="connsiteY2" fmla="*/ 23868 h 1103868"/>
              <a:gd name="connsiteX3" fmla="*/ 0 w 1080000"/>
              <a:gd name="connsiteY3" fmla="*/ 1103868 h 1103868"/>
              <a:gd name="connsiteX0" fmla="*/ 0 w 1080000"/>
              <a:gd name="connsiteY0" fmla="*/ 1080000 h 1080000"/>
              <a:gd name="connsiteX1" fmla="*/ 0 w 1080000"/>
              <a:gd name="connsiteY1" fmla="*/ 6294 h 1080000"/>
              <a:gd name="connsiteX2" fmla="*/ 1080000 w 1080000"/>
              <a:gd name="connsiteY2" fmla="*/ 0 h 1080000"/>
              <a:gd name="connsiteX3" fmla="*/ 0 w 1080000"/>
              <a:gd name="connsiteY3" fmla="*/ 1080000 h 1080000"/>
              <a:gd name="connsiteX0" fmla="*/ 1587 w 1081587"/>
              <a:gd name="connsiteY0" fmla="*/ 1080056 h 1080056"/>
              <a:gd name="connsiteX1" fmla="*/ 0 w 1081587"/>
              <a:gd name="connsiteY1" fmla="*/ 0 h 1080056"/>
              <a:gd name="connsiteX2" fmla="*/ 1081587 w 1081587"/>
              <a:gd name="connsiteY2" fmla="*/ 56 h 1080056"/>
              <a:gd name="connsiteX3" fmla="*/ 1587 w 1081587"/>
              <a:gd name="connsiteY3" fmla="*/ 1080056 h 108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587" h="1080056">
                <a:moveTo>
                  <a:pt x="1587" y="1080056"/>
                </a:moveTo>
                <a:lnTo>
                  <a:pt x="0" y="0"/>
                </a:lnTo>
                <a:lnTo>
                  <a:pt x="1081587" y="56"/>
                </a:lnTo>
                <a:cubicBezTo>
                  <a:pt x="1081587" y="596524"/>
                  <a:pt x="598055" y="1080056"/>
                  <a:pt x="1587" y="108005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rIns="144000" bIns="144000"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5500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1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0D34BC0D-DE00-4005-96A6-E9521C4305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82829" y="2846127"/>
            <a:ext cx="3887512" cy="115916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12">
            <a:extLst>
              <a:ext uri="{FF2B5EF4-FFF2-40B4-BE49-F238E27FC236}">
                <a16:creationId xmlns:a16="http://schemas.microsoft.com/office/drawing/2014/main" id="{2DC83948-9FE3-46CD-B0AB-C492885A2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9441" y="4811646"/>
            <a:ext cx="1238863" cy="1237109"/>
          </a:xfrm>
          <a:custGeom>
            <a:avLst/>
            <a:gdLst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0 w 2160000"/>
              <a:gd name="connsiteY0" fmla="*/ 1080000 h 2160000"/>
              <a:gd name="connsiteX1" fmla="*/ 1080000 w 2160000"/>
              <a:gd name="connsiteY1" fmla="*/ 0 h 2160000"/>
              <a:gd name="connsiteX2" fmla="*/ 2160000 w 2160000"/>
              <a:gd name="connsiteY2" fmla="*/ 1080000 h 2160000"/>
              <a:gd name="connsiteX3" fmla="*/ 1080000 w 2160000"/>
              <a:gd name="connsiteY3" fmla="*/ 2160000 h 2160000"/>
              <a:gd name="connsiteX4" fmla="*/ 0 w 2160000"/>
              <a:gd name="connsiteY4" fmla="*/ 1080000 h 2160000"/>
              <a:gd name="connsiteX0" fmla="*/ 135000 w 1215000"/>
              <a:gd name="connsiteY0" fmla="*/ 2160000 h 2160000"/>
              <a:gd name="connsiteX1" fmla="*/ 135000 w 1215000"/>
              <a:gd name="connsiteY1" fmla="*/ 0 h 2160000"/>
              <a:gd name="connsiteX2" fmla="*/ 1215000 w 1215000"/>
              <a:gd name="connsiteY2" fmla="*/ 1080000 h 2160000"/>
              <a:gd name="connsiteX3" fmla="*/ 135000 w 1215000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164141 w 1244141"/>
              <a:gd name="connsiteY0" fmla="*/ 2160000 h 2160000"/>
              <a:gd name="connsiteX1" fmla="*/ 164141 w 1244141"/>
              <a:gd name="connsiteY1" fmla="*/ 0 h 2160000"/>
              <a:gd name="connsiteX2" fmla="*/ 1244141 w 1244141"/>
              <a:gd name="connsiteY2" fmla="*/ 1080000 h 2160000"/>
              <a:gd name="connsiteX3" fmla="*/ 164141 w 1244141"/>
              <a:gd name="connsiteY3" fmla="*/ 2160000 h 2160000"/>
              <a:gd name="connsiteX0" fmla="*/ 0 w 1080000"/>
              <a:gd name="connsiteY0" fmla="*/ 2160000 h 2160000"/>
              <a:gd name="connsiteX1" fmla="*/ 0 w 1080000"/>
              <a:gd name="connsiteY1" fmla="*/ 0 h 2160000"/>
              <a:gd name="connsiteX2" fmla="*/ 1080000 w 1080000"/>
              <a:gd name="connsiteY2" fmla="*/ 1080000 h 2160000"/>
              <a:gd name="connsiteX3" fmla="*/ 0 w 1080000"/>
              <a:gd name="connsiteY3" fmla="*/ 2160000 h 2160000"/>
              <a:gd name="connsiteX0" fmla="*/ 0 w 1080000"/>
              <a:gd name="connsiteY0" fmla="*/ 1103868 h 1103868"/>
              <a:gd name="connsiteX1" fmla="*/ 0 w 1080000"/>
              <a:gd name="connsiteY1" fmla="*/ 0 h 1103868"/>
              <a:gd name="connsiteX2" fmla="*/ 1080000 w 1080000"/>
              <a:gd name="connsiteY2" fmla="*/ 23868 h 1103868"/>
              <a:gd name="connsiteX3" fmla="*/ 0 w 1080000"/>
              <a:gd name="connsiteY3" fmla="*/ 1103868 h 1103868"/>
              <a:gd name="connsiteX0" fmla="*/ 0 w 1080000"/>
              <a:gd name="connsiteY0" fmla="*/ 1080000 h 1080000"/>
              <a:gd name="connsiteX1" fmla="*/ 0 w 1080000"/>
              <a:gd name="connsiteY1" fmla="*/ 6294 h 1080000"/>
              <a:gd name="connsiteX2" fmla="*/ 1080000 w 1080000"/>
              <a:gd name="connsiteY2" fmla="*/ 0 h 1080000"/>
              <a:gd name="connsiteX3" fmla="*/ 0 w 1080000"/>
              <a:gd name="connsiteY3" fmla="*/ 1080000 h 1080000"/>
              <a:gd name="connsiteX0" fmla="*/ 1587 w 1081587"/>
              <a:gd name="connsiteY0" fmla="*/ 1080056 h 1080056"/>
              <a:gd name="connsiteX1" fmla="*/ 0 w 1081587"/>
              <a:gd name="connsiteY1" fmla="*/ 0 h 1080056"/>
              <a:gd name="connsiteX2" fmla="*/ 1081587 w 1081587"/>
              <a:gd name="connsiteY2" fmla="*/ 56 h 1080056"/>
              <a:gd name="connsiteX3" fmla="*/ 1587 w 1081587"/>
              <a:gd name="connsiteY3" fmla="*/ 1080056 h 108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587" h="1080056">
                <a:moveTo>
                  <a:pt x="1587" y="1080056"/>
                </a:moveTo>
                <a:lnTo>
                  <a:pt x="0" y="0"/>
                </a:lnTo>
                <a:lnTo>
                  <a:pt x="1081587" y="56"/>
                </a:lnTo>
                <a:cubicBezTo>
                  <a:pt x="1081587" y="596524"/>
                  <a:pt x="598055" y="1080056"/>
                  <a:pt x="1587" y="1080056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rIns="144000" bIns="144000" anchor="ctr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sz="5500">
                <a:solidFill>
                  <a:schemeClr val="bg1"/>
                </a:solidFill>
                <a:latin typeface="+mn-lt"/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1</a:t>
            </a:r>
          </a:p>
        </p:txBody>
      </p:sp>
      <p:sp>
        <p:nvSpPr>
          <p:cNvPr id="17" name="Tekstin paikkamerkki 14">
            <a:extLst>
              <a:ext uri="{FF2B5EF4-FFF2-40B4-BE49-F238E27FC236}">
                <a16:creationId xmlns:a16="http://schemas.microsoft.com/office/drawing/2014/main" id="{262F6421-EC22-4940-9DBB-086873BD7D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82829" y="4935531"/>
            <a:ext cx="3887512" cy="115916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8BE18-7917-408E-AD08-6DB7E27BEF6F}" type="datetime1">
              <a:rPr lang="fi-FI" smtClean="0"/>
              <a:t>30.6.2023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601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608275"/>
            <a:ext cx="4915617" cy="1042217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1783079"/>
            <a:ext cx="4915617" cy="42843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3D878B7E-C50B-4619-890D-AE46DA2D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95999" y="0"/>
            <a:ext cx="6096001" cy="6858000"/>
            <a:chOff x="3062288" y="14288"/>
            <a:chExt cx="6067425" cy="6829425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C81CE656-DED1-443F-A0A1-C1F15D18E0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2288" y="14288"/>
              <a:ext cx="6067425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8BC9D73-1418-4E69-A5A2-D225B07C0D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288" y="14288"/>
              <a:ext cx="6067425" cy="6072188"/>
            </a:xfrm>
            <a:custGeom>
              <a:avLst/>
              <a:gdLst>
                <a:gd name="T0" fmla="*/ 16935 w 16935"/>
                <a:gd name="T1" fmla="*/ 0 h 16935"/>
                <a:gd name="T2" fmla="*/ 0 w 16935"/>
                <a:gd name="T3" fmla="*/ 0 h 16935"/>
                <a:gd name="T4" fmla="*/ 0 w 16935"/>
                <a:gd name="T5" fmla="*/ 16935 h 16935"/>
                <a:gd name="T6" fmla="*/ 16935 w 16935"/>
                <a:gd name="T7" fmla="*/ 0 h 1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35" h="16935">
                  <a:moveTo>
                    <a:pt x="16935" y="0"/>
                  </a:moveTo>
                  <a:lnTo>
                    <a:pt x="0" y="0"/>
                  </a:lnTo>
                  <a:lnTo>
                    <a:pt x="0" y="16935"/>
                  </a:lnTo>
                  <a:cubicBezTo>
                    <a:pt x="0" y="7582"/>
                    <a:pt x="7582" y="0"/>
                    <a:pt x="16935" y="0"/>
                  </a:cubicBezTo>
                  <a:close/>
                </a:path>
              </a:pathLst>
            </a:cu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8D9E-18CC-406D-89AA-067A690EEEA7}" type="datetime1">
              <a:rPr lang="fi-FI" smtClean="0"/>
              <a:t>30.6.2023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24820" y="717802"/>
            <a:ext cx="4641756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1946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>
            <a:extLst>
              <a:ext uri="{FF2B5EF4-FFF2-40B4-BE49-F238E27FC236}">
                <a16:creationId xmlns:a16="http://schemas.microsoft.com/office/drawing/2014/main" id="{DEC9A3A7-2197-4DCD-BCA0-0C6DA5D2C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32BC8B1B-16A2-4EEC-9FF1-E91E4C1B5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80D0CEF3-CA90-40DC-B14F-5B708340B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96436415-5B47-475C-8C17-AB797A907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F7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7E6F44A4-8F45-4D0A-8CF8-AA6E6B85D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C214BBBA-CCAE-4341-835F-1BDAB5E28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274888" cy="2276475"/>
            </a:xfrm>
            <a:custGeom>
              <a:avLst/>
              <a:gdLst>
                <a:gd name="T0" fmla="*/ 0 w 6350"/>
                <a:gd name="T1" fmla="*/ 0 h 6350"/>
                <a:gd name="T2" fmla="*/ 6350 w 6350"/>
                <a:gd name="T3" fmla="*/ 0 h 6350"/>
                <a:gd name="T4" fmla="*/ 6350 w 6350"/>
                <a:gd name="T5" fmla="*/ 6350 h 6350"/>
                <a:gd name="T6" fmla="*/ 0 w 6350"/>
                <a:gd name="T7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6350">
                  <a:moveTo>
                    <a:pt x="0" y="0"/>
                  </a:moveTo>
                  <a:lnTo>
                    <a:pt x="6350" y="0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Rectangle 34">
              <a:extLst>
                <a:ext uri="{FF2B5EF4-FFF2-40B4-BE49-F238E27FC236}">
                  <a16:creationId xmlns:a16="http://schemas.microsoft.com/office/drawing/2014/main" id="{28F7A838-F919-437F-B84F-78A58AA04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5FF4D047-88F0-4295-BDB5-7E871F8CE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1" y="2290763"/>
              <a:ext cx="4549775" cy="4552950"/>
            </a:xfrm>
            <a:custGeom>
              <a:avLst/>
              <a:gdLst>
                <a:gd name="T0" fmla="*/ 0 w 12700"/>
                <a:gd name="T1" fmla="*/ 0 h 12700"/>
                <a:gd name="T2" fmla="*/ 12700 w 12700"/>
                <a:gd name="T3" fmla="*/ 0 h 12700"/>
                <a:gd name="T4" fmla="*/ 12700 w 12700"/>
                <a:gd name="T5" fmla="*/ 12700 h 12700"/>
                <a:gd name="T6" fmla="*/ 12700 w 12700"/>
                <a:gd name="T7" fmla="*/ 12700 h 12700"/>
                <a:gd name="T8" fmla="*/ 0 w 12700"/>
                <a:gd name="T9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0" h="12700">
                  <a:moveTo>
                    <a:pt x="0" y="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12700" y="12700"/>
                  </a:lnTo>
                  <a:cubicBezTo>
                    <a:pt x="5686" y="12700"/>
                    <a:pt x="0" y="7014"/>
                    <a:pt x="0" y="0"/>
                  </a:cubicBezTo>
                  <a:close/>
                </a:path>
              </a:pathLst>
            </a:custGeom>
            <a:solidFill>
              <a:srgbClr val="F7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9B0D0032-6B5E-4D6A-9AE1-8AB3AA5A7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2290763"/>
              <a:ext cx="2274888" cy="4552950"/>
            </a:xfrm>
            <a:custGeom>
              <a:avLst/>
              <a:gdLst>
                <a:gd name="T0" fmla="*/ 6350 w 6350"/>
                <a:gd name="T1" fmla="*/ 0 h 12700"/>
                <a:gd name="T2" fmla="*/ 0 w 6350"/>
                <a:gd name="T3" fmla="*/ 6350 h 12700"/>
                <a:gd name="T4" fmla="*/ 6350 w 6350"/>
                <a:gd name="T5" fmla="*/ 12700 h 12700"/>
                <a:gd name="T6" fmla="*/ 6350 w 6350"/>
                <a:gd name="T7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12700">
                  <a:moveTo>
                    <a:pt x="6350" y="0"/>
                  </a:moveTo>
                  <a:cubicBezTo>
                    <a:pt x="2843" y="0"/>
                    <a:pt x="0" y="2843"/>
                    <a:pt x="0" y="6350"/>
                  </a:cubicBezTo>
                  <a:cubicBezTo>
                    <a:pt x="0" y="9857"/>
                    <a:pt x="2843" y="12700"/>
                    <a:pt x="6350" y="12700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Rectangle 37">
              <a:extLst>
                <a:ext uri="{FF2B5EF4-FFF2-40B4-BE49-F238E27FC236}">
                  <a16:creationId xmlns:a16="http://schemas.microsoft.com/office/drawing/2014/main" id="{01B8EAFA-B8E6-48D6-939D-85B2F39A8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122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608275"/>
            <a:ext cx="4915617" cy="1042217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1783079"/>
            <a:ext cx="4915617" cy="42843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3D878B7E-C50B-4619-890D-AE46DA2D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095999" y="0"/>
            <a:ext cx="6096001" cy="6858000"/>
            <a:chOff x="3062288" y="14288"/>
            <a:chExt cx="6067425" cy="6829425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C81CE656-DED1-443F-A0A1-C1F15D18E0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2288" y="14288"/>
              <a:ext cx="6067425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8BC9D73-1418-4E69-A5A2-D225B07C0D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288" y="14288"/>
              <a:ext cx="6067425" cy="6072188"/>
            </a:xfrm>
            <a:custGeom>
              <a:avLst/>
              <a:gdLst>
                <a:gd name="T0" fmla="*/ 16935 w 16935"/>
                <a:gd name="T1" fmla="*/ 0 h 16935"/>
                <a:gd name="T2" fmla="*/ 0 w 16935"/>
                <a:gd name="T3" fmla="*/ 0 h 16935"/>
                <a:gd name="T4" fmla="*/ 0 w 16935"/>
                <a:gd name="T5" fmla="*/ 16935 h 16935"/>
                <a:gd name="T6" fmla="*/ 16935 w 16935"/>
                <a:gd name="T7" fmla="*/ 0 h 1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35" h="16935">
                  <a:moveTo>
                    <a:pt x="16935" y="0"/>
                  </a:moveTo>
                  <a:lnTo>
                    <a:pt x="0" y="0"/>
                  </a:lnTo>
                  <a:lnTo>
                    <a:pt x="0" y="16935"/>
                  </a:lnTo>
                  <a:cubicBezTo>
                    <a:pt x="0" y="7582"/>
                    <a:pt x="7582" y="0"/>
                    <a:pt x="16935" y="0"/>
                  </a:cubicBezTo>
                  <a:close/>
                </a:path>
              </a:pathLst>
            </a:cu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8D9E-18CC-406D-89AA-067A690EEEA7}" type="datetime1">
              <a:rPr lang="fi-FI" smtClean="0"/>
              <a:t>30.6.2023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24820" y="717802"/>
            <a:ext cx="4641756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37556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1">
            <a:extLst>
              <a:ext uri="{FF2B5EF4-FFF2-40B4-BE49-F238E27FC236}">
                <a16:creationId xmlns:a16="http://schemas.microsoft.com/office/drawing/2014/main" id="{3D878B7E-C50B-4619-890D-AE46DA2D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6096000" cy="6858000"/>
            <a:chOff x="3062288" y="14288"/>
            <a:chExt cx="6067425" cy="6829425"/>
          </a:xfrm>
        </p:grpSpPr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C81CE656-DED1-443F-A0A1-C1F15D18E0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62288" y="14288"/>
              <a:ext cx="6067425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8BC9D73-1418-4E69-A5A2-D225B07C0D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2288" y="14288"/>
              <a:ext cx="6067425" cy="6072188"/>
            </a:xfrm>
            <a:custGeom>
              <a:avLst/>
              <a:gdLst>
                <a:gd name="T0" fmla="*/ 16935 w 16935"/>
                <a:gd name="T1" fmla="*/ 0 h 16935"/>
                <a:gd name="T2" fmla="*/ 0 w 16935"/>
                <a:gd name="T3" fmla="*/ 0 h 16935"/>
                <a:gd name="T4" fmla="*/ 0 w 16935"/>
                <a:gd name="T5" fmla="*/ 16935 h 16935"/>
                <a:gd name="T6" fmla="*/ 16935 w 16935"/>
                <a:gd name="T7" fmla="*/ 0 h 16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35" h="16935">
                  <a:moveTo>
                    <a:pt x="16935" y="0"/>
                  </a:moveTo>
                  <a:lnTo>
                    <a:pt x="0" y="0"/>
                  </a:lnTo>
                  <a:lnTo>
                    <a:pt x="0" y="16935"/>
                  </a:lnTo>
                  <a:cubicBezTo>
                    <a:pt x="0" y="7582"/>
                    <a:pt x="7582" y="0"/>
                    <a:pt x="16935" y="0"/>
                  </a:cubicBez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6680" y="608275"/>
            <a:ext cx="4899996" cy="1042217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1200" y="717802"/>
            <a:ext cx="4641756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680" y="1783079"/>
            <a:ext cx="4899996" cy="42843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4" name="Päivämäärän paikkamerkki 6">
            <a:extLst>
              <a:ext uri="{FF2B5EF4-FFF2-40B4-BE49-F238E27FC236}">
                <a16:creationId xmlns:a16="http://schemas.microsoft.com/office/drawing/2014/main" id="{2A35D55F-E21E-4624-B694-E522E864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30.6.2023</a:t>
            </a:fld>
            <a:endParaRPr lang="fi-FI"/>
          </a:p>
        </p:txBody>
      </p:sp>
      <p:sp>
        <p:nvSpPr>
          <p:cNvPr id="25" name="Dian numeron paikkamerkki 8">
            <a:extLst>
              <a:ext uri="{FF2B5EF4-FFF2-40B4-BE49-F238E27FC236}">
                <a16:creationId xmlns:a16="http://schemas.microsoft.com/office/drawing/2014/main" id="{BB5D23A5-B89B-46F8-88C5-FFCE62C6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6" name="Alatunnisteen paikkamerkki 7">
            <a:extLst>
              <a:ext uri="{FF2B5EF4-FFF2-40B4-BE49-F238E27FC236}">
                <a16:creationId xmlns:a16="http://schemas.microsoft.com/office/drawing/2014/main" id="{099DCF1A-0CE4-4BBB-8A6F-795AF54F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>
              <a:solidFill>
                <a:schemeClr val="tx2"/>
              </a:solidFill>
            </a:endParaRPr>
          </a:p>
        </p:txBody>
      </p:sp>
      <p:grpSp>
        <p:nvGrpSpPr>
          <p:cNvPr id="27" name="Ryhmä 26" descr="Senaatti logo">
            <a:extLst>
              <a:ext uri="{FF2B5EF4-FFF2-40B4-BE49-F238E27FC236}">
                <a16:creationId xmlns:a16="http://schemas.microsoft.com/office/drawing/2014/main" id="{420F8C69-239F-46FF-98B4-2F18846B0788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1963A300-DC3D-4661-9A9E-0B114DB04E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0877319-47D4-4B15-AFE6-F1CFC2F77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48ACC66-2747-41A8-9957-3D0A34816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5CA75992-2A4A-46B8-A09C-C0CDB1C3FB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BCAF6E04-3A41-4117-BFD3-3DD2D69F44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B59175F0-D054-4FBB-AD5C-A38BF8968D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54C3B1C6-B3FD-48A6-A2A8-C8B248E65A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BDD679C4-772A-4DC0-8C7F-6E53CE2E67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428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">
    <p:bg>
      <p:bgPr>
        <a:solidFill>
          <a:srgbClr val="726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0D80F46-CE56-47E1-B5A4-2B616BBAB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57479" cy="6858000"/>
            <a:chOff x="0" y="0"/>
            <a:chExt cx="6857479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BD90231-2AF6-43A3-B970-52A9547A7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6857479" cy="6858000"/>
            </a:xfrm>
            <a:custGeom>
              <a:avLst/>
              <a:gdLst>
                <a:gd name="T0" fmla="*/ 19050 w 19050"/>
                <a:gd name="T1" fmla="*/ 0 h 19050"/>
                <a:gd name="T2" fmla="*/ 0 w 19050"/>
                <a:gd name="T3" fmla="*/ 0 h 19050"/>
                <a:gd name="T4" fmla="*/ 0 w 19050"/>
                <a:gd name="T5" fmla="*/ 19050 h 19050"/>
                <a:gd name="T6" fmla="*/ 0 w 19050"/>
                <a:gd name="T7" fmla="*/ 19050 h 19050"/>
                <a:gd name="T8" fmla="*/ 19050 w 19050"/>
                <a:gd name="T9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9050"/>
                  </a:lnTo>
                  <a:cubicBezTo>
                    <a:pt x="10521" y="19050"/>
                    <a:pt x="19050" y="10521"/>
                    <a:pt x="1905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2C75FC-25F2-4847-8BAD-D3A1B05F3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3429537" cy="6858000"/>
            </a:xfrm>
            <a:custGeom>
              <a:avLst/>
              <a:gdLst>
                <a:gd name="T0" fmla="*/ 0 w 9525"/>
                <a:gd name="T1" fmla="*/ 0 h 19050"/>
                <a:gd name="T2" fmla="*/ 9525 w 9525"/>
                <a:gd name="T3" fmla="*/ 9525 h 19050"/>
                <a:gd name="T4" fmla="*/ 0 w 9525"/>
                <a:gd name="T5" fmla="*/ 19050 h 19050"/>
                <a:gd name="T6" fmla="*/ 0 w 9525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25" h="19050">
                  <a:moveTo>
                    <a:pt x="0" y="0"/>
                  </a:moveTo>
                  <a:cubicBezTo>
                    <a:pt x="5261" y="0"/>
                    <a:pt x="9525" y="4265"/>
                    <a:pt x="9525" y="9525"/>
                  </a:cubicBezTo>
                  <a:cubicBezTo>
                    <a:pt x="9525" y="14786"/>
                    <a:pt x="5261" y="19050"/>
                    <a:pt x="0" y="19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632" y="2060976"/>
            <a:ext cx="5193538" cy="2756535"/>
          </a:xfrm>
        </p:spPr>
        <p:txBody>
          <a:bodyPr anchor="ctr" anchorCtr="0"/>
          <a:lstStyle>
            <a:lvl1pPr algn="r">
              <a:lnSpc>
                <a:spcPct val="90000"/>
              </a:lnSpc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7CC7D9-BEF9-43E6-B0E5-979A6206E0E3}" type="datetime1">
              <a:rPr lang="fi-FI" smtClean="0"/>
              <a:t>30.6.2023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13" name="Ryhmä 12" descr="Senaatti logo">
            <a:extLst>
              <a:ext uri="{FF2B5EF4-FFF2-40B4-BE49-F238E27FC236}">
                <a16:creationId xmlns:a16="http://schemas.microsoft.com/office/drawing/2014/main" id="{31DAB1CA-BD4B-407E-830A-86E0AD1D9F5A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BDF9AC7-C76D-4586-8148-7A987CBC33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4F5B0E9-5E13-4C37-BC10-56A6E23D0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632CBFF-3B26-44CD-8DD5-7A5B84BAF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EE3F7D6-82E7-4CFE-8CE4-CDFECB649A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1C5FD0F-1A62-4F41-BA81-C6040D4B8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8E9283F-3778-46FA-B795-BDCF0A2280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FFAB13A-473F-48B0-BF3E-8D78E8FE5F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B0E55FAF-2B30-43E6-8BF4-F02BE141FC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7246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2">
    <p:bg>
      <p:bgPr>
        <a:solidFill>
          <a:srgbClr val="F28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0D80F46-CE56-47E1-B5A4-2B616BBAB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57479" cy="6858000"/>
            <a:chOff x="0" y="0"/>
            <a:chExt cx="6857479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BD90231-2AF6-43A3-B970-52A9547A7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6857479" cy="6858000"/>
            </a:xfrm>
            <a:custGeom>
              <a:avLst/>
              <a:gdLst>
                <a:gd name="T0" fmla="*/ 19050 w 19050"/>
                <a:gd name="T1" fmla="*/ 0 h 19050"/>
                <a:gd name="T2" fmla="*/ 0 w 19050"/>
                <a:gd name="T3" fmla="*/ 0 h 19050"/>
                <a:gd name="T4" fmla="*/ 0 w 19050"/>
                <a:gd name="T5" fmla="*/ 19050 h 19050"/>
                <a:gd name="T6" fmla="*/ 0 w 19050"/>
                <a:gd name="T7" fmla="*/ 19050 h 19050"/>
                <a:gd name="T8" fmla="*/ 19050 w 19050"/>
                <a:gd name="T9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9050"/>
                  </a:lnTo>
                  <a:cubicBezTo>
                    <a:pt x="10521" y="19050"/>
                    <a:pt x="19050" y="10521"/>
                    <a:pt x="1905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2C75FC-25F2-4847-8BAD-D3A1B05F3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3429537" cy="6858000"/>
            </a:xfrm>
            <a:custGeom>
              <a:avLst/>
              <a:gdLst>
                <a:gd name="T0" fmla="*/ 0 w 9525"/>
                <a:gd name="T1" fmla="*/ 0 h 19050"/>
                <a:gd name="T2" fmla="*/ 9525 w 9525"/>
                <a:gd name="T3" fmla="*/ 9525 h 19050"/>
                <a:gd name="T4" fmla="*/ 0 w 9525"/>
                <a:gd name="T5" fmla="*/ 19050 h 19050"/>
                <a:gd name="T6" fmla="*/ 0 w 9525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25" h="19050">
                  <a:moveTo>
                    <a:pt x="0" y="0"/>
                  </a:moveTo>
                  <a:cubicBezTo>
                    <a:pt x="5261" y="0"/>
                    <a:pt x="9525" y="4265"/>
                    <a:pt x="9525" y="9525"/>
                  </a:cubicBezTo>
                  <a:cubicBezTo>
                    <a:pt x="9525" y="14786"/>
                    <a:pt x="5261" y="19050"/>
                    <a:pt x="0" y="19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632" y="2060976"/>
            <a:ext cx="5193538" cy="2756535"/>
          </a:xfrm>
        </p:spPr>
        <p:txBody>
          <a:bodyPr anchor="ctr" anchorCtr="0"/>
          <a:lstStyle>
            <a:lvl1pPr algn="r">
              <a:lnSpc>
                <a:spcPct val="90000"/>
              </a:lnSpc>
              <a:defRPr sz="5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30.6.2023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>
              <a:solidFill>
                <a:schemeClr val="tx2"/>
              </a:solidFill>
            </a:endParaRPr>
          </a:p>
        </p:txBody>
      </p:sp>
      <p:grpSp>
        <p:nvGrpSpPr>
          <p:cNvPr id="13" name="Ryhmä 12" descr="Senaatti logo">
            <a:extLst>
              <a:ext uri="{FF2B5EF4-FFF2-40B4-BE49-F238E27FC236}">
                <a16:creationId xmlns:a16="http://schemas.microsoft.com/office/drawing/2014/main" id="{31DAB1CA-BD4B-407E-830A-86E0AD1D9F5A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BDF9AC7-C76D-4586-8148-7A987CBC33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4F5B0E9-5E13-4C37-BC10-56A6E23D0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632CBFF-3B26-44CD-8DD5-7A5B84BAF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EE3F7D6-82E7-4CFE-8CE4-CDFECB649A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1C5FD0F-1A62-4F41-BA81-C6040D4B8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8E9283F-3778-46FA-B795-BDCF0A2280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FFAB13A-473F-48B0-BF3E-8D78E8FE5F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B0E55FAF-2B30-43E6-8BF4-F02BE141FC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0550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3">
    <p:bg>
      <p:bgPr>
        <a:solidFill>
          <a:srgbClr val="81B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0D80F46-CE56-47E1-B5A4-2B616BBAB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57479" cy="6858000"/>
            <a:chOff x="0" y="0"/>
            <a:chExt cx="6857479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BD90231-2AF6-43A3-B970-52A9547A7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6857479" cy="6858000"/>
            </a:xfrm>
            <a:custGeom>
              <a:avLst/>
              <a:gdLst>
                <a:gd name="T0" fmla="*/ 19050 w 19050"/>
                <a:gd name="T1" fmla="*/ 0 h 19050"/>
                <a:gd name="T2" fmla="*/ 0 w 19050"/>
                <a:gd name="T3" fmla="*/ 0 h 19050"/>
                <a:gd name="T4" fmla="*/ 0 w 19050"/>
                <a:gd name="T5" fmla="*/ 19050 h 19050"/>
                <a:gd name="T6" fmla="*/ 0 w 19050"/>
                <a:gd name="T7" fmla="*/ 19050 h 19050"/>
                <a:gd name="T8" fmla="*/ 19050 w 19050"/>
                <a:gd name="T9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50" h="19050">
                  <a:moveTo>
                    <a:pt x="1905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9050"/>
                  </a:lnTo>
                  <a:cubicBezTo>
                    <a:pt x="10521" y="19050"/>
                    <a:pt x="19050" y="10521"/>
                    <a:pt x="1905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442C75FC-25F2-4847-8BAD-D3A1B05F3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3429537" cy="6858000"/>
            </a:xfrm>
            <a:custGeom>
              <a:avLst/>
              <a:gdLst>
                <a:gd name="T0" fmla="*/ 0 w 9525"/>
                <a:gd name="T1" fmla="*/ 0 h 19050"/>
                <a:gd name="T2" fmla="*/ 9525 w 9525"/>
                <a:gd name="T3" fmla="*/ 9525 h 19050"/>
                <a:gd name="T4" fmla="*/ 0 w 9525"/>
                <a:gd name="T5" fmla="*/ 19050 h 19050"/>
                <a:gd name="T6" fmla="*/ 0 w 9525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25" h="19050">
                  <a:moveTo>
                    <a:pt x="0" y="0"/>
                  </a:moveTo>
                  <a:cubicBezTo>
                    <a:pt x="5261" y="0"/>
                    <a:pt x="9525" y="4265"/>
                    <a:pt x="9525" y="9525"/>
                  </a:cubicBezTo>
                  <a:cubicBezTo>
                    <a:pt x="9525" y="14786"/>
                    <a:pt x="5261" y="19050"/>
                    <a:pt x="0" y="190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632" y="2060976"/>
            <a:ext cx="5193538" cy="2756535"/>
          </a:xfrm>
        </p:spPr>
        <p:txBody>
          <a:bodyPr anchor="ctr" anchorCtr="0"/>
          <a:lstStyle>
            <a:lvl1pPr algn="r">
              <a:lnSpc>
                <a:spcPct val="90000"/>
              </a:lnSpc>
              <a:defRPr sz="54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03768A7-9A04-4EB7-9E54-8051DEC9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43692" y="6298135"/>
            <a:ext cx="966916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7CC7D9-BEF9-43E6-B0E5-979A6206E0E3}" type="datetime1">
              <a:rPr lang="fi-FI" smtClean="0"/>
              <a:pPr/>
              <a:t>30.6.2023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348B22E-548B-4378-B941-3D0108A3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6390" y="6298135"/>
            <a:ext cx="407894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F97BE50-8944-42F2-B49B-3AD0261B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33838" y="6298135"/>
            <a:ext cx="2310555" cy="2888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>
              <a:solidFill>
                <a:schemeClr val="tx2"/>
              </a:solidFill>
            </a:endParaRPr>
          </a:p>
        </p:txBody>
      </p:sp>
      <p:grpSp>
        <p:nvGrpSpPr>
          <p:cNvPr id="13" name="Ryhmä 12" descr="Senaatti logo">
            <a:extLst>
              <a:ext uri="{FF2B5EF4-FFF2-40B4-BE49-F238E27FC236}">
                <a16:creationId xmlns:a16="http://schemas.microsoft.com/office/drawing/2014/main" id="{31DAB1CA-BD4B-407E-830A-86E0AD1D9F5A}"/>
              </a:ext>
            </a:extLst>
          </p:cNvPr>
          <p:cNvGrpSpPr/>
          <p:nvPr userDrawn="1"/>
        </p:nvGrpSpPr>
        <p:grpSpPr>
          <a:xfrm>
            <a:off x="9916129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BDF9AC7-C76D-4586-8148-7A987CBC33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4F5B0E9-5E13-4C37-BC10-56A6E23D0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632CBFF-3B26-44CD-8DD5-7A5B84BAF5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EE3F7D6-82E7-4CFE-8CE4-CDFECB649A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1C5FD0F-1A62-4F41-BA81-C6040D4B8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18E9283F-3778-46FA-B795-BDCF0A2280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FFAB13A-473F-48B0-BF3E-8D78E8FE5F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B0E55FAF-2B30-43E6-8BF4-F02BE141FC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201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F1DCE428-C4D0-43C9-ABBC-A5BB0DEA8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57479" cy="6858000"/>
          </a:xfrm>
          <a:custGeom>
            <a:avLst/>
            <a:gdLst>
              <a:gd name="T0" fmla="*/ 19050 w 19050"/>
              <a:gd name="T1" fmla="*/ 0 h 19050"/>
              <a:gd name="T2" fmla="*/ 0 w 19050"/>
              <a:gd name="T3" fmla="*/ 0 h 19050"/>
              <a:gd name="T4" fmla="*/ 0 w 19050"/>
              <a:gd name="T5" fmla="*/ 19050 h 19050"/>
              <a:gd name="T6" fmla="*/ 19050 w 19050"/>
              <a:gd name="T7" fmla="*/ 0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50" h="19050">
                <a:moveTo>
                  <a:pt x="19050" y="0"/>
                </a:moveTo>
                <a:lnTo>
                  <a:pt x="0" y="0"/>
                </a:ln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7263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1199" y="717802"/>
            <a:ext cx="10747089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B196C2-9CC4-4C44-842A-1A2034A3B631}" type="datetime1">
              <a:rPr lang="fi-FI" smtClean="0"/>
              <a:t>30.6.2023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D5757692-2AA3-4192-9250-95B0590FEE28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9B060EC-121A-42EC-8E3A-A2084C8991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02586D6-FC1B-4687-B7A3-8ADB74C8D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76BC936-B4E0-426C-8E7E-5F2830CB92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CF9D040-362E-4616-87AF-B5A724921F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655EDC2-A497-40C8-A7B9-746951FB9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7334C9E-0F14-438D-884C-977C3AA56E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4636830-F479-42A7-B724-D00A59DCC8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FD593ADA-C7F3-47AC-AD0D-4AE8073AD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9106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3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F1DCE428-C4D0-43C9-ABBC-A5BB0DEA8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57479" cy="6858000"/>
          </a:xfrm>
          <a:custGeom>
            <a:avLst/>
            <a:gdLst>
              <a:gd name="T0" fmla="*/ 19050 w 19050"/>
              <a:gd name="T1" fmla="*/ 0 h 19050"/>
              <a:gd name="T2" fmla="*/ 0 w 19050"/>
              <a:gd name="T3" fmla="*/ 0 h 19050"/>
              <a:gd name="T4" fmla="*/ 0 w 19050"/>
              <a:gd name="T5" fmla="*/ 19050 h 19050"/>
              <a:gd name="T6" fmla="*/ 19050 w 19050"/>
              <a:gd name="T7" fmla="*/ 0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50" h="19050">
                <a:moveTo>
                  <a:pt x="19050" y="0"/>
                </a:moveTo>
                <a:lnTo>
                  <a:pt x="0" y="0"/>
                </a:ln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F28F8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1199" y="717802"/>
            <a:ext cx="10747089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B196C2-9CC4-4C44-842A-1A2034A3B631}" type="datetime1">
              <a:rPr lang="fi-FI" smtClean="0"/>
              <a:t>30.6.2023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D5757692-2AA3-4192-9250-95B0590FEE28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9B060EC-121A-42EC-8E3A-A2084C8991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02586D6-FC1B-4687-B7A3-8ADB74C8D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76BC936-B4E0-426C-8E7E-5F2830CB92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CF9D040-362E-4616-87AF-B5A724921F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655EDC2-A497-40C8-A7B9-746951FB9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7334C9E-0F14-438D-884C-977C3AA56E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4636830-F479-42A7-B724-D00A59DCC8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FD593ADA-C7F3-47AC-AD0D-4AE8073AD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244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4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F1DCE428-C4D0-43C9-ABBC-A5BB0DEA8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6857479" cy="6858000"/>
          </a:xfrm>
          <a:custGeom>
            <a:avLst/>
            <a:gdLst>
              <a:gd name="T0" fmla="*/ 19050 w 19050"/>
              <a:gd name="T1" fmla="*/ 0 h 19050"/>
              <a:gd name="T2" fmla="*/ 0 w 19050"/>
              <a:gd name="T3" fmla="*/ 0 h 19050"/>
              <a:gd name="T4" fmla="*/ 0 w 19050"/>
              <a:gd name="T5" fmla="*/ 19050 h 19050"/>
              <a:gd name="T6" fmla="*/ 19050 w 19050"/>
              <a:gd name="T7" fmla="*/ 0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50" h="19050">
                <a:moveTo>
                  <a:pt x="19050" y="0"/>
                </a:moveTo>
                <a:lnTo>
                  <a:pt x="0" y="0"/>
                </a:ln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57A1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Kuvan paikkamerkki 2">
            <a:extLst>
              <a:ext uri="{FF2B5EF4-FFF2-40B4-BE49-F238E27FC236}">
                <a16:creationId xmlns:a16="http://schemas.microsoft.com/office/drawing/2014/main" id="{4EBB80CB-1112-48EF-B8A4-983A710A907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21199" y="717802"/>
            <a:ext cx="10747089" cy="54178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B196C2-9CC4-4C44-842A-1A2034A3B631}" type="datetime1">
              <a:rPr lang="fi-FI" smtClean="0"/>
              <a:t>30.6.2023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schemeClr val="bg1"/>
              </a:solidFill>
            </a:endParaRP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D5757692-2AA3-4192-9250-95B0590FEE28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9B060EC-121A-42EC-8E3A-A2084C89918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02586D6-FC1B-4687-B7A3-8ADB74C8D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76BC936-B4E0-426C-8E7E-5F2830CB92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CCF9D040-362E-4616-87AF-B5A724921F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9655EDC2-A497-40C8-A7B9-746951FB9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A7334C9E-0F14-438D-884C-977C3AA56E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4636830-F479-42A7-B724-D00A59DCC8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FD593ADA-C7F3-47AC-AD0D-4AE8073AD5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96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1A17F-E2A2-4E9A-8D19-E7CC326235B5}" type="datetime1">
              <a:rPr lang="fi-FI" smtClean="0"/>
              <a:t>30.6.2023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2220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03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504A49EC-CE01-4ACE-8304-00E090CF6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25" name="Rectangle 41">
              <a:extLst>
                <a:ext uri="{FF2B5EF4-FFF2-40B4-BE49-F238E27FC236}">
                  <a16:creationId xmlns:a16="http://schemas.microsoft.com/office/drawing/2014/main" id="{AA35E325-6595-41DC-BA71-A650AC848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Rectangle 42">
              <a:extLst>
                <a:ext uri="{FF2B5EF4-FFF2-40B4-BE49-F238E27FC236}">
                  <a16:creationId xmlns:a16="http://schemas.microsoft.com/office/drawing/2014/main" id="{DCF5DC64-993A-4EF8-A6FB-1A0ED81C9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F28E5389-4322-4A1F-BBAC-E98790B1F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Rectangle 44">
              <a:extLst>
                <a:ext uri="{FF2B5EF4-FFF2-40B4-BE49-F238E27FC236}">
                  <a16:creationId xmlns:a16="http://schemas.microsoft.com/office/drawing/2014/main" id="{3F12A6D5-F21C-4D7E-9D67-8991DE38E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9A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Rectangle 45">
              <a:extLst>
                <a:ext uri="{FF2B5EF4-FFF2-40B4-BE49-F238E27FC236}">
                  <a16:creationId xmlns:a16="http://schemas.microsoft.com/office/drawing/2014/main" id="{3E055279-79C6-48B0-8B2C-1151A4E66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7118D90C-0B60-4A93-BC76-84C78078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274888" cy="2276475"/>
            </a:xfrm>
            <a:custGeom>
              <a:avLst/>
              <a:gdLst>
                <a:gd name="T0" fmla="*/ 0 w 6350"/>
                <a:gd name="T1" fmla="*/ 0 h 6350"/>
                <a:gd name="T2" fmla="*/ 6350 w 6350"/>
                <a:gd name="T3" fmla="*/ 0 h 6350"/>
                <a:gd name="T4" fmla="*/ 6350 w 6350"/>
                <a:gd name="T5" fmla="*/ 6350 h 6350"/>
                <a:gd name="T6" fmla="*/ 0 w 6350"/>
                <a:gd name="T7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6350">
                  <a:moveTo>
                    <a:pt x="0" y="0"/>
                  </a:moveTo>
                  <a:lnTo>
                    <a:pt x="6350" y="0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Rectangle 47">
              <a:extLst>
                <a:ext uri="{FF2B5EF4-FFF2-40B4-BE49-F238E27FC236}">
                  <a16:creationId xmlns:a16="http://schemas.microsoft.com/office/drawing/2014/main" id="{241AA431-D4EA-482C-87E3-99EAAFE60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8">
              <a:extLst>
                <a:ext uri="{FF2B5EF4-FFF2-40B4-BE49-F238E27FC236}">
                  <a16:creationId xmlns:a16="http://schemas.microsoft.com/office/drawing/2014/main" id="{FD72C08A-01B6-438A-BEED-EA52E6B9A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3651" y="2290763"/>
              <a:ext cx="4549775" cy="4552950"/>
            </a:xfrm>
            <a:custGeom>
              <a:avLst/>
              <a:gdLst>
                <a:gd name="T0" fmla="*/ 0 w 12700"/>
                <a:gd name="T1" fmla="*/ 0 h 12700"/>
                <a:gd name="T2" fmla="*/ 12700 w 12700"/>
                <a:gd name="T3" fmla="*/ 0 h 12700"/>
                <a:gd name="T4" fmla="*/ 12700 w 12700"/>
                <a:gd name="T5" fmla="*/ 12700 h 12700"/>
                <a:gd name="T6" fmla="*/ 12700 w 12700"/>
                <a:gd name="T7" fmla="*/ 12700 h 12700"/>
                <a:gd name="T8" fmla="*/ 0 w 12700"/>
                <a:gd name="T9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0" h="12700">
                  <a:moveTo>
                    <a:pt x="0" y="0"/>
                  </a:moveTo>
                  <a:lnTo>
                    <a:pt x="12700" y="0"/>
                  </a:lnTo>
                  <a:lnTo>
                    <a:pt x="12700" y="12700"/>
                  </a:lnTo>
                  <a:lnTo>
                    <a:pt x="12700" y="12700"/>
                  </a:lnTo>
                  <a:cubicBezTo>
                    <a:pt x="5686" y="12700"/>
                    <a:pt x="0" y="7014"/>
                    <a:pt x="0" y="0"/>
                  </a:cubicBezTo>
                  <a:close/>
                </a:path>
              </a:pathLst>
            </a:custGeom>
            <a:solidFill>
              <a:srgbClr val="9A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9">
              <a:extLst>
                <a:ext uri="{FF2B5EF4-FFF2-40B4-BE49-F238E27FC236}">
                  <a16:creationId xmlns:a16="http://schemas.microsoft.com/office/drawing/2014/main" id="{E48ECF5F-6557-4C6B-8E55-53E2BA0D0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2290763"/>
              <a:ext cx="2274888" cy="4552950"/>
            </a:xfrm>
            <a:custGeom>
              <a:avLst/>
              <a:gdLst>
                <a:gd name="T0" fmla="*/ 6350 w 6350"/>
                <a:gd name="T1" fmla="*/ 0 h 12700"/>
                <a:gd name="T2" fmla="*/ 0 w 6350"/>
                <a:gd name="T3" fmla="*/ 6350 h 12700"/>
                <a:gd name="T4" fmla="*/ 6350 w 6350"/>
                <a:gd name="T5" fmla="*/ 12700 h 12700"/>
                <a:gd name="T6" fmla="*/ 6350 w 6350"/>
                <a:gd name="T7" fmla="*/ 0 h 1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12700">
                  <a:moveTo>
                    <a:pt x="6350" y="0"/>
                  </a:moveTo>
                  <a:cubicBezTo>
                    <a:pt x="2843" y="0"/>
                    <a:pt x="0" y="2843"/>
                    <a:pt x="0" y="6350"/>
                  </a:cubicBezTo>
                  <a:cubicBezTo>
                    <a:pt x="0" y="9857"/>
                    <a:pt x="2843" y="12700"/>
                    <a:pt x="6350" y="12700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61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04585A86-DFA6-4065-B384-3CF27D4B3AC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13B1A4-BE7D-49BE-B782-C31ADCE4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300000"/>
            <a:ext cx="1123200" cy="288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00"/>
            </a:lvl1pPr>
          </a:lstStyle>
          <a:p>
            <a:pPr lvl="0"/>
            <a:r>
              <a:rPr lang="fi-FI"/>
              <a:t> </a:t>
            </a:r>
            <a:endParaRPr lang="en-GB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540-7881-4D3A-BE48-78BBE58851EE}" type="datetime1">
              <a:rPr lang="fi-FI" smtClean="0"/>
              <a:t>30.6.2023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964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04A067-BB0B-4D22-AC52-4CF7F9AC2AB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buNone/>
              <a:defRPr i="0"/>
            </a:lvl1pPr>
          </a:lstStyle>
          <a:p>
            <a:pPr lvl="0"/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sisältö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13B1A4-BE7D-49BE-B782-C31ADCE4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300000"/>
            <a:ext cx="1123200" cy="288000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buNone/>
              <a:defRPr sz="200"/>
            </a:lvl1pPr>
          </a:lstStyle>
          <a:p>
            <a:pPr lvl="0"/>
            <a:r>
              <a:rPr lang="fi-FI"/>
              <a:t> </a:t>
            </a:r>
            <a:endParaRPr lang="en-GB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C1540-7881-4D3A-BE48-78BBE58851EE}" type="datetime1">
              <a:rPr lang="fi-FI" smtClean="0"/>
              <a:t>30.6.2023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870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 descr="Senaatti logo">
            <a:extLst>
              <a:ext uri="{FF2B5EF4-FFF2-40B4-BE49-F238E27FC236}">
                <a16:creationId xmlns:a16="http://schemas.microsoft.com/office/drawing/2014/main" id="{2FDAEDBE-7C90-4FEF-A8B0-FFD8575A13E2}"/>
              </a:ext>
            </a:extLst>
          </p:cNvPr>
          <p:cNvGrpSpPr/>
          <p:nvPr userDrawn="1"/>
        </p:nvGrpSpPr>
        <p:grpSpPr>
          <a:xfrm>
            <a:off x="3929990" y="3055727"/>
            <a:ext cx="4336186" cy="1114840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EF15319-A92F-491D-AF4C-29AF963EC0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0E750C8-41A5-4502-BE19-76B6FBAE33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0927226-D039-4C71-AA3A-A93FE4CBC4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33E93F2-1225-4D87-93B7-FA7FC4024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D04B472-4D6A-4A49-A4EC-E1D761CBE1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1F4B14D-2C07-47A1-9DC6-503AA43A0B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5D27123-63E7-4F58-BF49-EC9E060379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AF66F53-4D5D-4189-B0CE-B0B34C63F0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206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 descr="Senaatti logo">
            <a:extLst>
              <a:ext uri="{FF2B5EF4-FFF2-40B4-BE49-F238E27FC236}">
                <a16:creationId xmlns:a16="http://schemas.microsoft.com/office/drawing/2014/main" id="{2FDAEDBE-7C90-4FEF-A8B0-FFD8575A13E2}"/>
              </a:ext>
            </a:extLst>
          </p:cNvPr>
          <p:cNvGrpSpPr/>
          <p:nvPr userDrawn="1"/>
        </p:nvGrpSpPr>
        <p:grpSpPr>
          <a:xfrm>
            <a:off x="3929990" y="3055727"/>
            <a:ext cx="4336186" cy="1114840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EF15319-A92F-491D-AF4C-29AF963EC0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0E750C8-41A5-4502-BE19-76B6FBAE33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A0927226-D039-4C71-AA3A-A93FE4CBC4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33E93F2-1225-4D87-93B7-FA7FC4024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D04B472-4D6A-4A49-A4EC-E1D761CBE1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1F4B14D-2C07-47A1-9DC6-503AA43A0B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5D27123-63E7-4F58-BF49-EC9E060379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3AF66F53-4D5D-4189-B0CE-B0B34C63F0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sp>
        <p:nvSpPr>
          <p:cNvPr id="16" name="Otsikko 15">
            <a:extLst>
              <a:ext uri="{FF2B5EF4-FFF2-40B4-BE49-F238E27FC236}">
                <a16:creationId xmlns:a16="http://schemas.microsoft.com/office/drawing/2014/main" id="{3B715A93-A11A-4C60-8CD5-1EBA06A4B2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432" y="4480559"/>
            <a:ext cx="7567556" cy="719201"/>
          </a:xfrm>
        </p:spPr>
        <p:txBody>
          <a:bodyPr anchor="b" anchorCtr="0"/>
          <a:lstStyle>
            <a:lvl1pPr algn="ctr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468AF96D-FCC6-47B0-978D-FB5A19B570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2988" y="5280024"/>
            <a:ext cx="7566025" cy="947039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5897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FBF23640-6E3B-4621-A5AC-F916E7124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25" name="Rectangle 65">
              <a:extLst>
                <a:ext uri="{FF2B5EF4-FFF2-40B4-BE49-F238E27FC236}">
                  <a16:creationId xmlns:a16="http://schemas.microsoft.com/office/drawing/2014/main" id="{551E2920-7B63-491D-86A0-7EE60AED2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2CB867A9-5315-49E0-AE2E-D49F4247F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Rectangle 67">
              <a:extLst>
                <a:ext uri="{FF2B5EF4-FFF2-40B4-BE49-F238E27FC236}">
                  <a16:creationId xmlns:a16="http://schemas.microsoft.com/office/drawing/2014/main" id="{E456610B-C12F-4D3C-934C-EF8766925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AAA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Rectangle 68">
              <a:extLst>
                <a:ext uri="{FF2B5EF4-FFF2-40B4-BE49-F238E27FC236}">
                  <a16:creationId xmlns:a16="http://schemas.microsoft.com/office/drawing/2014/main" id="{F4A6F3A3-7868-4842-A529-F974086B0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7263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69">
              <a:extLst>
                <a:ext uri="{FF2B5EF4-FFF2-40B4-BE49-F238E27FC236}">
                  <a16:creationId xmlns:a16="http://schemas.microsoft.com/office/drawing/2014/main" id="{092812BF-419F-4E30-9801-5CA6C8062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447925" cy="2276475"/>
            </a:xfrm>
            <a:custGeom>
              <a:avLst/>
              <a:gdLst>
                <a:gd name="T0" fmla="*/ 0 w 6833"/>
                <a:gd name="T1" fmla="*/ 0 h 6350"/>
                <a:gd name="T2" fmla="*/ 6350 w 6833"/>
                <a:gd name="T3" fmla="*/ 0 h 6350"/>
                <a:gd name="T4" fmla="*/ 6833 w 6833"/>
                <a:gd name="T5" fmla="*/ 2825 h 6350"/>
                <a:gd name="T6" fmla="*/ 6350 w 6833"/>
                <a:gd name="T7" fmla="*/ 6350 h 6350"/>
                <a:gd name="T8" fmla="*/ 0 w 6833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33" h="6350">
                  <a:moveTo>
                    <a:pt x="0" y="0"/>
                  </a:moveTo>
                  <a:lnTo>
                    <a:pt x="6350" y="0"/>
                  </a:lnTo>
                  <a:lnTo>
                    <a:pt x="6833" y="2825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70">
              <a:extLst>
                <a:ext uri="{FF2B5EF4-FFF2-40B4-BE49-F238E27FC236}">
                  <a16:creationId xmlns:a16="http://schemas.microsoft.com/office/drawing/2014/main" id="{B9D1BA1A-7D51-4AED-BDD6-D6BD7B763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Rectangle 71">
              <a:extLst>
                <a:ext uri="{FF2B5EF4-FFF2-40B4-BE49-F238E27FC236}">
                  <a16:creationId xmlns:a16="http://schemas.microsoft.com/office/drawing/2014/main" id="{44051F4D-2F52-4AD9-9DD6-8E7228407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42" name="Kuvan paikkamerkki 2">
            <a:extLst>
              <a:ext uri="{FF2B5EF4-FFF2-40B4-BE49-F238E27FC236}">
                <a16:creationId xmlns:a16="http://schemas.microsoft.com/office/drawing/2014/main" id="{DAAF8A16-7A89-4514-8457-94F18160977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20348" y="2285999"/>
            <a:ext cx="4571652" cy="457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1461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Ryhmä 23">
            <a:extLst>
              <a:ext uri="{FF2B5EF4-FFF2-40B4-BE49-F238E27FC236}">
                <a16:creationId xmlns:a16="http://schemas.microsoft.com/office/drawing/2014/main" id="{FAFBAF49-3549-414C-96DA-7CCC94EB0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25" name="Rectangle 85">
              <a:extLst>
                <a:ext uri="{FF2B5EF4-FFF2-40B4-BE49-F238E27FC236}">
                  <a16:creationId xmlns:a16="http://schemas.microsoft.com/office/drawing/2014/main" id="{ED065077-FCFD-4DA8-81FB-5C79A8FB4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6">
              <a:extLst>
                <a:ext uri="{FF2B5EF4-FFF2-40B4-BE49-F238E27FC236}">
                  <a16:creationId xmlns:a16="http://schemas.microsoft.com/office/drawing/2014/main" id="{40856671-275E-4C5A-9211-53C060DA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Rectangle 87">
              <a:extLst>
                <a:ext uri="{FF2B5EF4-FFF2-40B4-BE49-F238E27FC236}">
                  <a16:creationId xmlns:a16="http://schemas.microsoft.com/office/drawing/2014/main" id="{59D2EB32-006C-48BC-BC34-07AB4D626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F7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Rectangle 88">
              <a:extLst>
                <a:ext uri="{FF2B5EF4-FFF2-40B4-BE49-F238E27FC236}">
                  <a16:creationId xmlns:a16="http://schemas.microsoft.com/office/drawing/2014/main" id="{192C71DE-55A5-4583-AFBC-16ADE9F0F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89">
              <a:extLst>
                <a:ext uri="{FF2B5EF4-FFF2-40B4-BE49-F238E27FC236}">
                  <a16:creationId xmlns:a16="http://schemas.microsoft.com/office/drawing/2014/main" id="{9A138D23-D6AE-43B9-A6C0-36DB85041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274888" cy="2276475"/>
            </a:xfrm>
            <a:custGeom>
              <a:avLst/>
              <a:gdLst>
                <a:gd name="T0" fmla="*/ 0 w 6350"/>
                <a:gd name="T1" fmla="*/ 0 h 6350"/>
                <a:gd name="T2" fmla="*/ 6350 w 6350"/>
                <a:gd name="T3" fmla="*/ 0 h 6350"/>
                <a:gd name="T4" fmla="*/ 6350 w 6350"/>
                <a:gd name="T5" fmla="*/ 6350 h 6350"/>
                <a:gd name="T6" fmla="*/ 0 w 6350"/>
                <a:gd name="T7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6350">
                  <a:moveTo>
                    <a:pt x="0" y="0"/>
                  </a:moveTo>
                  <a:lnTo>
                    <a:pt x="6350" y="0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Rectangle 90">
              <a:extLst>
                <a:ext uri="{FF2B5EF4-FFF2-40B4-BE49-F238E27FC236}">
                  <a16:creationId xmlns:a16="http://schemas.microsoft.com/office/drawing/2014/main" id="{7EC9F13F-99F7-4CB2-9B7B-33854848D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Rectangle 91">
              <a:extLst>
                <a:ext uri="{FF2B5EF4-FFF2-40B4-BE49-F238E27FC236}">
                  <a16:creationId xmlns:a16="http://schemas.microsoft.com/office/drawing/2014/main" id="{68099D70-3A34-4F8F-BF35-2F6EDDD43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42" name="Kuvan paikkamerkki 2">
            <a:extLst>
              <a:ext uri="{FF2B5EF4-FFF2-40B4-BE49-F238E27FC236}">
                <a16:creationId xmlns:a16="http://schemas.microsoft.com/office/drawing/2014/main" id="{DAAF8A16-7A89-4514-8457-94F18160977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20348" y="2285999"/>
            <a:ext cx="4571652" cy="457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18562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Ryhmä 22">
            <a:extLst>
              <a:ext uri="{FF2B5EF4-FFF2-40B4-BE49-F238E27FC236}">
                <a16:creationId xmlns:a16="http://schemas.microsoft.com/office/drawing/2014/main" id="{E88EF221-BDD7-4C2C-8C92-A0F7501DE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32" name="Rectangle 95">
              <a:extLst>
                <a:ext uri="{FF2B5EF4-FFF2-40B4-BE49-F238E27FC236}">
                  <a16:creationId xmlns:a16="http://schemas.microsoft.com/office/drawing/2014/main" id="{27C49910-3658-4FF7-BB00-749ABFA26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14288"/>
              <a:ext cx="2274888" cy="2276475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96">
              <a:extLst>
                <a:ext uri="{FF2B5EF4-FFF2-40B4-BE49-F238E27FC236}">
                  <a16:creationId xmlns:a16="http://schemas.microsoft.com/office/drawing/2014/main" id="{A7944549-48C8-49B2-9E4F-BB4AF8BE1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8538" y="14288"/>
              <a:ext cx="2274888" cy="2276475"/>
            </a:xfrm>
            <a:custGeom>
              <a:avLst/>
              <a:gdLst>
                <a:gd name="T0" fmla="*/ 6350 w 6350"/>
                <a:gd name="T1" fmla="*/ 0 h 6350"/>
                <a:gd name="T2" fmla="*/ 0 w 6350"/>
                <a:gd name="T3" fmla="*/ 0 h 6350"/>
                <a:gd name="T4" fmla="*/ 0 w 6350"/>
                <a:gd name="T5" fmla="*/ 6350 h 6350"/>
                <a:gd name="T6" fmla="*/ 6350 w 6350"/>
                <a:gd name="T7" fmla="*/ 1 h 6350"/>
                <a:gd name="T8" fmla="*/ 6350 w 6350"/>
                <a:gd name="T9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0" h="6350">
                  <a:moveTo>
                    <a:pt x="6350" y="0"/>
                  </a:moveTo>
                  <a:lnTo>
                    <a:pt x="0" y="0"/>
                  </a:lnTo>
                  <a:lnTo>
                    <a:pt x="0" y="6350"/>
                  </a:lnTo>
                  <a:cubicBezTo>
                    <a:pt x="3507" y="6350"/>
                    <a:pt x="6350" y="3508"/>
                    <a:pt x="6350" y="1"/>
                  </a:cubicBezTo>
                  <a:lnTo>
                    <a:pt x="6350" y="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Rectangle 97">
              <a:extLst>
                <a:ext uri="{FF2B5EF4-FFF2-40B4-BE49-F238E27FC236}">
                  <a16:creationId xmlns:a16="http://schemas.microsoft.com/office/drawing/2014/main" id="{89AD9DE8-D1C3-41C2-B5C7-AC940EFB8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14288"/>
              <a:ext cx="2274888" cy="2276475"/>
            </a:xfrm>
            <a:prstGeom prst="rect">
              <a:avLst/>
            </a:prstGeom>
            <a:solidFill>
              <a:srgbClr val="9AC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Rectangle 98">
              <a:extLst>
                <a:ext uri="{FF2B5EF4-FFF2-40B4-BE49-F238E27FC236}">
                  <a16:creationId xmlns:a16="http://schemas.microsoft.com/office/drawing/2014/main" id="{8783C24C-F556-43FE-9294-29441BC2D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567238"/>
              <a:ext cx="2274888" cy="2276475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99">
              <a:extLst>
                <a:ext uri="{FF2B5EF4-FFF2-40B4-BE49-F238E27FC236}">
                  <a16:creationId xmlns:a16="http://schemas.microsoft.com/office/drawing/2014/main" id="{02158B90-F17A-4930-9573-153AFD2D4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763" y="2290763"/>
              <a:ext cx="2274888" cy="2276475"/>
            </a:xfrm>
            <a:custGeom>
              <a:avLst/>
              <a:gdLst>
                <a:gd name="T0" fmla="*/ 0 w 6350"/>
                <a:gd name="T1" fmla="*/ 0 h 6350"/>
                <a:gd name="T2" fmla="*/ 6350 w 6350"/>
                <a:gd name="T3" fmla="*/ 0 h 6350"/>
                <a:gd name="T4" fmla="*/ 6350 w 6350"/>
                <a:gd name="T5" fmla="*/ 6350 h 6350"/>
                <a:gd name="T6" fmla="*/ 0 w 6350"/>
                <a:gd name="T7" fmla="*/ 0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50" h="6350">
                  <a:moveTo>
                    <a:pt x="0" y="0"/>
                  </a:moveTo>
                  <a:lnTo>
                    <a:pt x="6350" y="0"/>
                  </a:lnTo>
                  <a:lnTo>
                    <a:pt x="6350" y="6350"/>
                  </a:lnTo>
                  <a:cubicBezTo>
                    <a:pt x="6350" y="2843"/>
                    <a:pt x="3507" y="0"/>
                    <a:pt x="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Rectangle 100">
              <a:extLst>
                <a:ext uri="{FF2B5EF4-FFF2-40B4-BE49-F238E27FC236}">
                  <a16:creationId xmlns:a16="http://schemas.microsoft.com/office/drawing/2014/main" id="{777BFBD7-BBF3-4558-9A6C-F2DCFE7AE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3651" y="2290763"/>
              <a:ext cx="4549775" cy="4552950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Rectangle 101">
              <a:extLst>
                <a:ext uri="{FF2B5EF4-FFF2-40B4-BE49-F238E27FC236}">
                  <a16:creationId xmlns:a16="http://schemas.microsoft.com/office/drawing/2014/main" id="{F4E30EA1-F9A8-47AE-BCF2-D98BD65E3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6" y="14288"/>
              <a:ext cx="5310188" cy="6829425"/>
            </a:xfrm>
            <a:prstGeom prst="rect">
              <a:avLst/>
            </a:pr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446" y="2232000"/>
            <a:ext cx="4176166" cy="1914334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446" y="4261104"/>
            <a:ext cx="4176166" cy="99669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E51C86AC-4D1B-4CFB-BB43-796A67B88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446" y="5472684"/>
            <a:ext cx="4176166" cy="727520"/>
          </a:xfrm>
        </p:spPr>
        <p:txBody>
          <a:bodyPr anchor="b" anchorCtr="0"/>
          <a:lstStyle>
            <a:lvl1pPr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grpSp>
        <p:nvGrpSpPr>
          <p:cNvPr id="10" name="Ryhmä 9" descr="Senaatti logo">
            <a:extLst>
              <a:ext uri="{FF2B5EF4-FFF2-40B4-BE49-F238E27FC236}">
                <a16:creationId xmlns:a16="http://schemas.microsoft.com/office/drawing/2014/main" id="{1E9940CE-4CD4-4F00-952F-6D19C101339F}"/>
              </a:ext>
            </a:extLst>
          </p:cNvPr>
          <p:cNvGrpSpPr/>
          <p:nvPr userDrawn="1"/>
        </p:nvGrpSpPr>
        <p:grpSpPr>
          <a:xfrm>
            <a:off x="720446" y="536871"/>
            <a:ext cx="2521102" cy="648179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8BFF8B-0185-461B-AC97-5315C638EA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787BBE7-6CCF-484C-9045-C2CCFC906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86CDF1F-7269-4832-8FA2-08F5838D44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83080DE-C594-4CD2-94FF-F142E0285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5AD28AB-76E1-4B2A-BAC3-510457FD5E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B33369-EA90-440C-8B32-73FED3957D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53EEA1A-026C-442F-9D94-FB30FF760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DEA9A064-0030-4530-AF88-B325ABB2F0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  <p:sp>
        <p:nvSpPr>
          <p:cNvPr id="42" name="Kuvan paikkamerkki 2">
            <a:extLst>
              <a:ext uri="{FF2B5EF4-FFF2-40B4-BE49-F238E27FC236}">
                <a16:creationId xmlns:a16="http://schemas.microsoft.com/office/drawing/2014/main" id="{DAAF8A16-7A89-4514-8457-94F18160977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620348" y="2285999"/>
            <a:ext cx="4571652" cy="457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5192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9FAF932-8064-44AE-AC70-5D226DD1F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1837" y="0"/>
            <a:ext cx="1300163" cy="6465888"/>
            <a:chOff x="9191626" y="14288"/>
            <a:chExt cx="1300163" cy="6465888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0EB8CFA4-4138-4DB4-AEFB-942D4A1CF2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3892550"/>
              <a:ext cx="1300163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5DD5322-9E0C-4B83-8E7F-36ECEEFA9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5186363"/>
              <a:ext cx="1300163" cy="1293813"/>
            </a:xfrm>
            <a:custGeom>
              <a:avLst/>
              <a:gdLst>
                <a:gd name="T0" fmla="*/ 0 w 3590"/>
                <a:gd name="T1" fmla="*/ 0 h 3590"/>
                <a:gd name="T2" fmla="*/ 3590 w 3590"/>
                <a:gd name="T3" fmla="*/ 0 h 3590"/>
                <a:gd name="T4" fmla="*/ 3590 w 3590"/>
                <a:gd name="T5" fmla="*/ 3590 h 3590"/>
                <a:gd name="T6" fmla="*/ 0 w 3590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0" h="3590">
                  <a:moveTo>
                    <a:pt x="0" y="0"/>
                  </a:moveTo>
                  <a:lnTo>
                    <a:pt x="3590" y="0"/>
                  </a:lnTo>
                  <a:lnTo>
                    <a:pt x="3590" y="3590"/>
                  </a:lnTo>
                  <a:cubicBezTo>
                    <a:pt x="1607" y="3590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7B1B2E6-DBAB-4ED5-ACD0-85B19D0603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40913" y="5186363"/>
              <a:ext cx="650875" cy="1293813"/>
            </a:xfrm>
            <a:custGeom>
              <a:avLst/>
              <a:gdLst>
                <a:gd name="T0" fmla="*/ 1795 w 1795"/>
                <a:gd name="T1" fmla="*/ 0 h 3590"/>
                <a:gd name="T2" fmla="*/ 0 w 1795"/>
                <a:gd name="T3" fmla="*/ 1795 h 3590"/>
                <a:gd name="T4" fmla="*/ 1795 w 1795"/>
                <a:gd name="T5" fmla="*/ 3590 h 3590"/>
                <a:gd name="T6" fmla="*/ 1795 w 1795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5" h="3590">
                  <a:moveTo>
                    <a:pt x="1795" y="0"/>
                  </a:moveTo>
                  <a:cubicBezTo>
                    <a:pt x="803" y="0"/>
                    <a:pt x="0" y="804"/>
                    <a:pt x="0" y="1795"/>
                  </a:cubicBezTo>
                  <a:cubicBezTo>
                    <a:pt x="0" y="2786"/>
                    <a:pt x="803" y="3590"/>
                    <a:pt x="1795" y="3590"/>
                  </a:cubicBezTo>
                  <a:lnTo>
                    <a:pt x="1795" y="0"/>
                  </a:ln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7822A25-5114-4E96-A4F3-3D2FC484C6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2598738"/>
              <a:ext cx="1300163" cy="1293813"/>
            </a:xfrm>
            <a:custGeom>
              <a:avLst/>
              <a:gdLst>
                <a:gd name="T0" fmla="*/ 0 w 3590"/>
                <a:gd name="T1" fmla="*/ 3590 h 3590"/>
                <a:gd name="T2" fmla="*/ 3590 w 3590"/>
                <a:gd name="T3" fmla="*/ 3 h 3590"/>
                <a:gd name="T4" fmla="*/ 3590 w 3590"/>
                <a:gd name="T5" fmla="*/ 0 h 3590"/>
                <a:gd name="T6" fmla="*/ 0 w 3590"/>
                <a:gd name="T7" fmla="*/ 0 h 3590"/>
                <a:gd name="T8" fmla="*/ 0 w 3590"/>
                <a:gd name="T9" fmla="*/ 359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3590">
                  <a:moveTo>
                    <a:pt x="0" y="3590"/>
                  </a:moveTo>
                  <a:cubicBezTo>
                    <a:pt x="1982" y="3590"/>
                    <a:pt x="3588" y="1984"/>
                    <a:pt x="3590" y="3"/>
                  </a:cubicBezTo>
                  <a:lnTo>
                    <a:pt x="3590" y="0"/>
                  </a:lnTo>
                  <a:lnTo>
                    <a:pt x="0" y="0"/>
                  </a:lnTo>
                  <a:lnTo>
                    <a:pt x="0" y="359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CE3EE4D-DECA-424B-8112-E290341A1A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14288"/>
              <a:ext cx="1300163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75F2AD6F-641E-4CED-B854-6E1050C981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1304925"/>
              <a:ext cx="1300163" cy="1293813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90FB399-B909-4C35-92E7-3831068B0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1304925"/>
              <a:ext cx="1300163" cy="647700"/>
            </a:xfrm>
            <a:custGeom>
              <a:avLst/>
              <a:gdLst>
                <a:gd name="T0" fmla="*/ 3590 w 3590"/>
                <a:gd name="T1" fmla="*/ 1 h 1794"/>
                <a:gd name="T2" fmla="*/ 1795 w 3590"/>
                <a:gd name="T3" fmla="*/ 1794 h 1794"/>
                <a:gd name="T4" fmla="*/ 0 w 3590"/>
                <a:gd name="T5" fmla="*/ 0 h 1794"/>
                <a:gd name="T6" fmla="*/ 3590 w 3590"/>
                <a:gd name="T7" fmla="*/ 0 h 1794"/>
                <a:gd name="T8" fmla="*/ 3590 w 3590"/>
                <a:gd name="T9" fmla="*/ 1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794">
                  <a:moveTo>
                    <a:pt x="3590" y="1"/>
                  </a:moveTo>
                  <a:cubicBezTo>
                    <a:pt x="3589" y="992"/>
                    <a:pt x="2786" y="1794"/>
                    <a:pt x="1795" y="1794"/>
                  </a:cubicBezTo>
                  <a:cubicBezTo>
                    <a:pt x="804" y="1794"/>
                    <a:pt x="0" y="991"/>
                    <a:pt x="0" y="0"/>
                  </a:cubicBezTo>
                  <a:lnTo>
                    <a:pt x="3590" y="0"/>
                  </a:lnTo>
                  <a:lnTo>
                    <a:pt x="359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C210-9274-436B-BBFA-C8E955D40C3A}" type="datetime1">
              <a:rPr lang="fi-FI" smtClean="0"/>
              <a:t>30.6.2023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9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5334DC-3E2E-4A50-9851-5DD0A328CA23}" type="datetime1">
              <a:rPr lang="fi-FI" smtClean="0"/>
              <a:t>30.6.2023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10EB96C7-6FA2-47E1-A07C-D54671CD5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3600" y="0"/>
            <a:ext cx="1299600" cy="6465600"/>
            <a:chOff x="9428163" y="14288"/>
            <a:chExt cx="1298575" cy="6465888"/>
          </a:xfrm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D567FD-FC0D-46F7-942E-349032786F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3892550"/>
              <a:ext cx="1298575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48FB5ADE-985E-4F2A-9E47-9ADD172A0C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5186363"/>
              <a:ext cx="1298575" cy="1293813"/>
            </a:xfrm>
            <a:custGeom>
              <a:avLst/>
              <a:gdLst>
                <a:gd name="T0" fmla="*/ 0 w 3590"/>
                <a:gd name="T1" fmla="*/ 0 h 3590"/>
                <a:gd name="T2" fmla="*/ 3590 w 3590"/>
                <a:gd name="T3" fmla="*/ 0 h 3590"/>
                <a:gd name="T4" fmla="*/ 3590 w 3590"/>
                <a:gd name="T5" fmla="*/ 3590 h 3590"/>
                <a:gd name="T6" fmla="*/ 0 w 3590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0" h="3590">
                  <a:moveTo>
                    <a:pt x="0" y="0"/>
                  </a:moveTo>
                  <a:lnTo>
                    <a:pt x="3590" y="0"/>
                  </a:lnTo>
                  <a:lnTo>
                    <a:pt x="3590" y="3590"/>
                  </a:lnTo>
                  <a:cubicBezTo>
                    <a:pt x="1607" y="3590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45FDA3F-7CCE-4915-9D46-AA4AB6CC0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77450" y="5186363"/>
              <a:ext cx="649288" cy="1293813"/>
            </a:xfrm>
            <a:custGeom>
              <a:avLst/>
              <a:gdLst>
                <a:gd name="T0" fmla="*/ 1795 w 1795"/>
                <a:gd name="T1" fmla="*/ 0 h 3590"/>
                <a:gd name="T2" fmla="*/ 0 w 1795"/>
                <a:gd name="T3" fmla="*/ 1795 h 3590"/>
                <a:gd name="T4" fmla="*/ 1795 w 1795"/>
                <a:gd name="T5" fmla="*/ 3590 h 3590"/>
                <a:gd name="T6" fmla="*/ 1795 w 1795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5" h="3590">
                  <a:moveTo>
                    <a:pt x="1795" y="0"/>
                  </a:moveTo>
                  <a:cubicBezTo>
                    <a:pt x="803" y="0"/>
                    <a:pt x="0" y="804"/>
                    <a:pt x="0" y="1795"/>
                  </a:cubicBezTo>
                  <a:cubicBezTo>
                    <a:pt x="0" y="2786"/>
                    <a:pt x="803" y="3590"/>
                    <a:pt x="1795" y="3590"/>
                  </a:cubicBezTo>
                  <a:lnTo>
                    <a:pt x="1795" y="0"/>
                  </a:ln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5C2FE1A-315C-4505-A3AC-28FA6830AE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2598738"/>
              <a:ext cx="1298575" cy="1293813"/>
            </a:xfrm>
            <a:custGeom>
              <a:avLst/>
              <a:gdLst>
                <a:gd name="T0" fmla="*/ 0 w 3590"/>
                <a:gd name="T1" fmla="*/ 3590 h 3590"/>
                <a:gd name="T2" fmla="*/ 3590 w 3590"/>
                <a:gd name="T3" fmla="*/ 3 h 3590"/>
                <a:gd name="T4" fmla="*/ 3590 w 3590"/>
                <a:gd name="T5" fmla="*/ 0 h 3590"/>
                <a:gd name="T6" fmla="*/ 0 w 3590"/>
                <a:gd name="T7" fmla="*/ 0 h 3590"/>
                <a:gd name="T8" fmla="*/ 0 w 3590"/>
                <a:gd name="T9" fmla="*/ 359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3590">
                  <a:moveTo>
                    <a:pt x="0" y="3590"/>
                  </a:moveTo>
                  <a:cubicBezTo>
                    <a:pt x="1982" y="3590"/>
                    <a:pt x="3588" y="1984"/>
                    <a:pt x="3590" y="3"/>
                  </a:cubicBezTo>
                  <a:lnTo>
                    <a:pt x="3590" y="0"/>
                  </a:lnTo>
                  <a:lnTo>
                    <a:pt x="0" y="0"/>
                  </a:lnTo>
                  <a:lnTo>
                    <a:pt x="0" y="35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470BDF07-EFB4-4E2A-9625-2EBB057832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14288"/>
              <a:ext cx="1298575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E4C9087D-8363-45FD-A7F2-DEE3D3EFDC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428163" y="1304925"/>
              <a:ext cx="1298575" cy="1293813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099F3E39-A83D-41B5-878E-2C81A3B10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8163" y="1304925"/>
              <a:ext cx="1298575" cy="647700"/>
            </a:xfrm>
            <a:custGeom>
              <a:avLst/>
              <a:gdLst>
                <a:gd name="T0" fmla="*/ 3590 w 3590"/>
                <a:gd name="T1" fmla="*/ 1 h 1794"/>
                <a:gd name="T2" fmla="*/ 1795 w 3590"/>
                <a:gd name="T3" fmla="*/ 1794 h 1794"/>
                <a:gd name="T4" fmla="*/ 0 w 3590"/>
                <a:gd name="T5" fmla="*/ 0 h 1794"/>
                <a:gd name="T6" fmla="*/ 3590 w 3590"/>
                <a:gd name="T7" fmla="*/ 0 h 1794"/>
                <a:gd name="T8" fmla="*/ 3590 w 3590"/>
                <a:gd name="T9" fmla="*/ 1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794">
                  <a:moveTo>
                    <a:pt x="3590" y="1"/>
                  </a:moveTo>
                  <a:cubicBezTo>
                    <a:pt x="3589" y="992"/>
                    <a:pt x="2786" y="1794"/>
                    <a:pt x="1795" y="1794"/>
                  </a:cubicBezTo>
                  <a:cubicBezTo>
                    <a:pt x="804" y="1794"/>
                    <a:pt x="0" y="991"/>
                    <a:pt x="0" y="0"/>
                  </a:cubicBezTo>
                  <a:lnTo>
                    <a:pt x="3590" y="0"/>
                  </a:lnTo>
                  <a:lnTo>
                    <a:pt x="3590" y="1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Ryhmä 25" descr="Senaatti logo">
            <a:extLst>
              <a:ext uri="{FF2B5EF4-FFF2-40B4-BE49-F238E27FC236}">
                <a16:creationId xmlns:a16="http://schemas.microsoft.com/office/drawing/2014/main" id="{FBBE7AB0-9746-4951-ACEC-732571E7891E}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chemeClr val="bg1"/>
          </a:solidFill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51E64662-A3D4-4C95-A126-527E5BE5B5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B634740B-6A34-4B0B-8C73-A9B721F22F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2385F905-7FC3-451E-B5CB-E3482D54CF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621DD7F-8973-4E56-BE67-0BA3EB7B1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7A64F9C1-5E65-497F-8BC7-A5BBC039B4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C91B859-9F9B-41FA-8181-0CDC067FBF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36E60686-A70A-405F-BF95-228BFA25B1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230B4B6F-793B-4EB8-851A-A12AB4AD38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89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9FAF932-8064-44AE-AC70-5D226DD1F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1837" y="0"/>
            <a:ext cx="1300163" cy="6465888"/>
            <a:chOff x="9191626" y="14288"/>
            <a:chExt cx="1300163" cy="6465888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0EB8CFA4-4138-4DB4-AEFB-942D4A1CF2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3892550"/>
              <a:ext cx="1300163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5DD5322-9E0C-4B83-8E7F-36ECEEFA9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5186363"/>
              <a:ext cx="1300163" cy="1293813"/>
            </a:xfrm>
            <a:custGeom>
              <a:avLst/>
              <a:gdLst>
                <a:gd name="T0" fmla="*/ 0 w 3590"/>
                <a:gd name="T1" fmla="*/ 0 h 3590"/>
                <a:gd name="T2" fmla="*/ 3590 w 3590"/>
                <a:gd name="T3" fmla="*/ 0 h 3590"/>
                <a:gd name="T4" fmla="*/ 3590 w 3590"/>
                <a:gd name="T5" fmla="*/ 3590 h 3590"/>
                <a:gd name="T6" fmla="*/ 0 w 3590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90" h="3590">
                  <a:moveTo>
                    <a:pt x="0" y="0"/>
                  </a:moveTo>
                  <a:lnTo>
                    <a:pt x="3590" y="0"/>
                  </a:lnTo>
                  <a:lnTo>
                    <a:pt x="3590" y="3590"/>
                  </a:lnTo>
                  <a:cubicBezTo>
                    <a:pt x="1607" y="3590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07B1B2E6-DBAB-4ED5-ACD0-85B19D0603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40913" y="5186363"/>
              <a:ext cx="650875" cy="1293813"/>
            </a:xfrm>
            <a:custGeom>
              <a:avLst/>
              <a:gdLst>
                <a:gd name="T0" fmla="*/ 1795 w 1795"/>
                <a:gd name="T1" fmla="*/ 0 h 3590"/>
                <a:gd name="T2" fmla="*/ 0 w 1795"/>
                <a:gd name="T3" fmla="*/ 1795 h 3590"/>
                <a:gd name="T4" fmla="*/ 1795 w 1795"/>
                <a:gd name="T5" fmla="*/ 3590 h 3590"/>
                <a:gd name="T6" fmla="*/ 1795 w 1795"/>
                <a:gd name="T7" fmla="*/ 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5" h="3590">
                  <a:moveTo>
                    <a:pt x="1795" y="0"/>
                  </a:moveTo>
                  <a:cubicBezTo>
                    <a:pt x="803" y="0"/>
                    <a:pt x="0" y="804"/>
                    <a:pt x="0" y="1795"/>
                  </a:cubicBezTo>
                  <a:cubicBezTo>
                    <a:pt x="0" y="2786"/>
                    <a:pt x="803" y="3590"/>
                    <a:pt x="1795" y="3590"/>
                  </a:cubicBezTo>
                  <a:lnTo>
                    <a:pt x="1795" y="0"/>
                  </a:lnTo>
                  <a:close/>
                </a:path>
              </a:pathLst>
            </a:cu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7822A25-5114-4E96-A4F3-3D2FC484C6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2598738"/>
              <a:ext cx="1300163" cy="1293813"/>
            </a:xfrm>
            <a:custGeom>
              <a:avLst/>
              <a:gdLst>
                <a:gd name="T0" fmla="*/ 0 w 3590"/>
                <a:gd name="T1" fmla="*/ 3590 h 3590"/>
                <a:gd name="T2" fmla="*/ 3590 w 3590"/>
                <a:gd name="T3" fmla="*/ 3 h 3590"/>
                <a:gd name="T4" fmla="*/ 3590 w 3590"/>
                <a:gd name="T5" fmla="*/ 0 h 3590"/>
                <a:gd name="T6" fmla="*/ 0 w 3590"/>
                <a:gd name="T7" fmla="*/ 0 h 3590"/>
                <a:gd name="T8" fmla="*/ 0 w 3590"/>
                <a:gd name="T9" fmla="*/ 3590 h 3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3590">
                  <a:moveTo>
                    <a:pt x="0" y="3590"/>
                  </a:moveTo>
                  <a:cubicBezTo>
                    <a:pt x="1982" y="3590"/>
                    <a:pt x="3588" y="1984"/>
                    <a:pt x="3590" y="3"/>
                  </a:cubicBezTo>
                  <a:lnTo>
                    <a:pt x="3590" y="0"/>
                  </a:lnTo>
                  <a:lnTo>
                    <a:pt x="0" y="0"/>
                  </a:lnTo>
                  <a:lnTo>
                    <a:pt x="0" y="3590"/>
                  </a:lnTo>
                  <a:close/>
                </a:path>
              </a:pathLst>
            </a:custGeom>
            <a:solidFill>
              <a:srgbClr val="293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CE3EE4D-DECA-424B-8112-E290341A1A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14288"/>
              <a:ext cx="1300163" cy="1293813"/>
            </a:xfrm>
            <a:prstGeom prst="rect">
              <a:avLst/>
            </a:prstGeom>
            <a:solidFill>
              <a:srgbClr val="F28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75F2AD6F-641E-4CED-B854-6E1050C981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191626" y="1304925"/>
              <a:ext cx="1300163" cy="1293813"/>
            </a:xfrm>
            <a:prstGeom prst="rect">
              <a:avLst/>
            </a:prstGeom>
            <a:solidFill>
              <a:srgbClr val="57A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90FB399-B909-4C35-92E7-3831068B0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91626" y="1304925"/>
              <a:ext cx="1300163" cy="647700"/>
            </a:xfrm>
            <a:custGeom>
              <a:avLst/>
              <a:gdLst>
                <a:gd name="T0" fmla="*/ 3590 w 3590"/>
                <a:gd name="T1" fmla="*/ 1 h 1794"/>
                <a:gd name="T2" fmla="*/ 1795 w 3590"/>
                <a:gd name="T3" fmla="*/ 1794 h 1794"/>
                <a:gd name="T4" fmla="*/ 0 w 3590"/>
                <a:gd name="T5" fmla="*/ 0 h 1794"/>
                <a:gd name="T6" fmla="*/ 3590 w 3590"/>
                <a:gd name="T7" fmla="*/ 0 h 1794"/>
                <a:gd name="T8" fmla="*/ 3590 w 3590"/>
                <a:gd name="T9" fmla="*/ 1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0" h="1794">
                  <a:moveTo>
                    <a:pt x="3590" y="1"/>
                  </a:moveTo>
                  <a:cubicBezTo>
                    <a:pt x="3589" y="992"/>
                    <a:pt x="2786" y="1794"/>
                    <a:pt x="1795" y="1794"/>
                  </a:cubicBezTo>
                  <a:cubicBezTo>
                    <a:pt x="804" y="1794"/>
                    <a:pt x="0" y="991"/>
                    <a:pt x="0" y="0"/>
                  </a:cubicBezTo>
                  <a:lnTo>
                    <a:pt x="3590" y="0"/>
                  </a:lnTo>
                  <a:lnTo>
                    <a:pt x="359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59" y="2011680"/>
            <a:ext cx="4705305" cy="405294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912EBAE-AC30-4E0F-AAAF-B30B5A41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2B8F-F3D6-4FFB-A964-D47AD9F9AC2E}" type="datetime1">
              <a:rPr lang="fi-FI" smtClean="0"/>
              <a:t>30.6.2023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B7A9FE-A16E-475C-84D0-E353A4F6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8236571-27B9-4D2F-97EC-50A2CAD2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AC277528-30D8-41C8-BEC0-9D6626511B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622843" y="2011680"/>
            <a:ext cx="4705305" cy="405294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8559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608275"/>
            <a:ext cx="9520517" cy="12173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659" y="2011680"/>
            <a:ext cx="9520517" cy="40529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15995" y="6298135"/>
            <a:ext cx="966916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475CF90-B7D5-4DE0-B667-FC1F266714CE}" type="datetime1">
              <a:rPr lang="fi-FI" smtClean="0"/>
              <a:t>30.6.2023</a:t>
            </a:fld>
            <a:endParaRPr lang="fi-FI" sz="12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8658" y="6298135"/>
            <a:ext cx="407894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5445" y="6298135"/>
            <a:ext cx="2310555" cy="2888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2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 sz="1200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7D69BD67-5679-4CEC-A395-38B963A87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20446" y="6300737"/>
            <a:ext cx="1121802" cy="288417"/>
            <a:chOff x="3916363" y="2868613"/>
            <a:chExt cx="4359275" cy="1120775"/>
          </a:xfrm>
          <a:solidFill>
            <a:srgbClr val="293E6B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8FB7095-9CA5-4668-B924-E4761AE9B6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16363" y="2868613"/>
              <a:ext cx="1116013" cy="1120775"/>
            </a:xfrm>
            <a:custGeom>
              <a:avLst/>
              <a:gdLst>
                <a:gd name="T0" fmla="*/ 1637 w 3100"/>
                <a:gd name="T1" fmla="*/ 0 h 3100"/>
                <a:gd name="T2" fmla="*/ 1463 w 3100"/>
                <a:gd name="T3" fmla="*/ 3 h 3100"/>
                <a:gd name="T4" fmla="*/ 3 w 3100"/>
                <a:gd name="T5" fmla="*/ 1463 h 3100"/>
                <a:gd name="T6" fmla="*/ 0 w 3100"/>
                <a:gd name="T7" fmla="*/ 1637 h 3100"/>
                <a:gd name="T8" fmla="*/ 0 w 3100"/>
                <a:gd name="T9" fmla="*/ 3100 h 3100"/>
                <a:gd name="T10" fmla="*/ 1463 w 3100"/>
                <a:gd name="T11" fmla="*/ 3100 h 3100"/>
                <a:gd name="T12" fmla="*/ 1637 w 3100"/>
                <a:gd name="T13" fmla="*/ 3098 h 3100"/>
                <a:gd name="T14" fmla="*/ 3098 w 3100"/>
                <a:gd name="T15" fmla="*/ 1637 h 3100"/>
                <a:gd name="T16" fmla="*/ 3100 w 3100"/>
                <a:gd name="T17" fmla="*/ 1463 h 3100"/>
                <a:gd name="T18" fmla="*/ 3100 w 3100"/>
                <a:gd name="T19" fmla="*/ 0 h 3100"/>
                <a:gd name="T20" fmla="*/ 1637 w 3100"/>
                <a:gd name="T21" fmla="*/ 0 h 3100"/>
                <a:gd name="T22" fmla="*/ 1463 w 3100"/>
                <a:gd name="T23" fmla="*/ 180 h 3100"/>
                <a:gd name="T24" fmla="*/ 1463 w 3100"/>
                <a:gd name="T25" fmla="*/ 1457 h 3100"/>
                <a:gd name="T26" fmla="*/ 905 w 3100"/>
                <a:gd name="T27" fmla="*/ 819 h 3100"/>
                <a:gd name="T28" fmla="*/ 1463 w 3100"/>
                <a:gd name="T29" fmla="*/ 180 h 3100"/>
                <a:gd name="T30" fmla="*/ 1637 w 3100"/>
                <a:gd name="T31" fmla="*/ 2920 h 3100"/>
                <a:gd name="T32" fmla="*/ 1637 w 3100"/>
                <a:gd name="T33" fmla="*/ 1644 h 3100"/>
                <a:gd name="T34" fmla="*/ 2195 w 3100"/>
                <a:gd name="T35" fmla="*/ 2282 h 3100"/>
                <a:gd name="T36" fmla="*/ 1637 w 3100"/>
                <a:gd name="T37" fmla="*/ 2920 h 3100"/>
                <a:gd name="T38" fmla="*/ 882 w 3100"/>
                <a:gd name="T39" fmla="*/ 348 h 3100"/>
                <a:gd name="T40" fmla="*/ 732 w 3100"/>
                <a:gd name="T41" fmla="*/ 819 h 3100"/>
                <a:gd name="T42" fmla="*/ 1048 w 3100"/>
                <a:gd name="T43" fmla="*/ 1463 h 3100"/>
                <a:gd name="T44" fmla="*/ 177 w 3100"/>
                <a:gd name="T45" fmla="*/ 1463 h 3100"/>
                <a:gd name="T46" fmla="*/ 882 w 3100"/>
                <a:gd name="T47" fmla="*/ 348 h 3100"/>
                <a:gd name="T48" fmla="*/ 1463 w 3100"/>
                <a:gd name="T49" fmla="*/ 2926 h 3100"/>
                <a:gd name="T50" fmla="*/ 174 w 3100"/>
                <a:gd name="T51" fmla="*/ 2926 h 3100"/>
                <a:gd name="T52" fmla="*/ 174 w 3100"/>
                <a:gd name="T53" fmla="*/ 1637 h 3100"/>
                <a:gd name="T54" fmla="*/ 1463 w 3100"/>
                <a:gd name="T55" fmla="*/ 1637 h 3100"/>
                <a:gd name="T56" fmla="*/ 1463 w 3100"/>
                <a:gd name="T57" fmla="*/ 2926 h 3100"/>
                <a:gd name="T58" fmla="*/ 2218 w 3100"/>
                <a:gd name="T59" fmla="*/ 2753 h 3100"/>
                <a:gd name="T60" fmla="*/ 2369 w 3100"/>
                <a:gd name="T61" fmla="*/ 2282 h 3100"/>
                <a:gd name="T62" fmla="*/ 2053 w 3100"/>
                <a:gd name="T63" fmla="*/ 1637 h 3100"/>
                <a:gd name="T64" fmla="*/ 2924 w 3100"/>
                <a:gd name="T65" fmla="*/ 1637 h 3100"/>
                <a:gd name="T66" fmla="*/ 2218 w 3100"/>
                <a:gd name="T67" fmla="*/ 2753 h 3100"/>
                <a:gd name="T68" fmla="*/ 1637 w 3100"/>
                <a:gd name="T69" fmla="*/ 174 h 3100"/>
                <a:gd name="T70" fmla="*/ 2926 w 3100"/>
                <a:gd name="T71" fmla="*/ 174 h 3100"/>
                <a:gd name="T72" fmla="*/ 2926 w 3100"/>
                <a:gd name="T73" fmla="*/ 1463 h 3100"/>
                <a:gd name="T74" fmla="*/ 1637 w 3100"/>
                <a:gd name="T75" fmla="*/ 1463 h 3100"/>
                <a:gd name="T76" fmla="*/ 1637 w 3100"/>
                <a:gd name="T77" fmla="*/ 174 h 3100"/>
                <a:gd name="T78" fmla="*/ 1637 w 3100"/>
                <a:gd name="T79" fmla="*/ 1463 h 3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00" h="3100">
                  <a:moveTo>
                    <a:pt x="1637" y="0"/>
                  </a:moveTo>
                  <a:lnTo>
                    <a:pt x="1463" y="3"/>
                  </a:lnTo>
                  <a:cubicBezTo>
                    <a:pt x="678" y="46"/>
                    <a:pt x="46" y="678"/>
                    <a:pt x="3" y="1463"/>
                  </a:cubicBezTo>
                  <a:lnTo>
                    <a:pt x="0" y="1637"/>
                  </a:lnTo>
                  <a:lnTo>
                    <a:pt x="0" y="3100"/>
                  </a:lnTo>
                  <a:lnTo>
                    <a:pt x="1463" y="3100"/>
                  </a:lnTo>
                  <a:lnTo>
                    <a:pt x="1637" y="3098"/>
                  </a:lnTo>
                  <a:cubicBezTo>
                    <a:pt x="2423" y="3054"/>
                    <a:pt x="3054" y="2423"/>
                    <a:pt x="3098" y="1637"/>
                  </a:cubicBezTo>
                  <a:lnTo>
                    <a:pt x="3100" y="1463"/>
                  </a:lnTo>
                  <a:lnTo>
                    <a:pt x="3100" y="0"/>
                  </a:lnTo>
                  <a:lnTo>
                    <a:pt x="1637" y="0"/>
                  </a:lnTo>
                  <a:close/>
                  <a:moveTo>
                    <a:pt x="1463" y="180"/>
                  </a:moveTo>
                  <a:lnTo>
                    <a:pt x="1463" y="1457"/>
                  </a:lnTo>
                  <a:cubicBezTo>
                    <a:pt x="1149" y="1414"/>
                    <a:pt x="905" y="1144"/>
                    <a:pt x="905" y="819"/>
                  </a:cubicBezTo>
                  <a:cubicBezTo>
                    <a:pt x="905" y="493"/>
                    <a:pt x="1149" y="223"/>
                    <a:pt x="1463" y="180"/>
                  </a:cubicBezTo>
                  <a:close/>
                  <a:moveTo>
                    <a:pt x="1637" y="2920"/>
                  </a:moveTo>
                  <a:lnTo>
                    <a:pt x="1637" y="1644"/>
                  </a:lnTo>
                  <a:cubicBezTo>
                    <a:pt x="1951" y="1686"/>
                    <a:pt x="2195" y="1956"/>
                    <a:pt x="2195" y="2282"/>
                  </a:cubicBezTo>
                  <a:cubicBezTo>
                    <a:pt x="2195" y="2608"/>
                    <a:pt x="1951" y="2877"/>
                    <a:pt x="1637" y="2920"/>
                  </a:cubicBezTo>
                  <a:close/>
                  <a:moveTo>
                    <a:pt x="882" y="348"/>
                  </a:moveTo>
                  <a:cubicBezTo>
                    <a:pt x="788" y="481"/>
                    <a:pt x="732" y="643"/>
                    <a:pt x="732" y="819"/>
                  </a:cubicBezTo>
                  <a:cubicBezTo>
                    <a:pt x="732" y="1080"/>
                    <a:pt x="856" y="1313"/>
                    <a:pt x="1048" y="1463"/>
                  </a:cubicBezTo>
                  <a:lnTo>
                    <a:pt x="177" y="1463"/>
                  </a:lnTo>
                  <a:cubicBezTo>
                    <a:pt x="207" y="983"/>
                    <a:pt x="484" y="570"/>
                    <a:pt x="882" y="348"/>
                  </a:cubicBezTo>
                  <a:close/>
                  <a:moveTo>
                    <a:pt x="1463" y="2926"/>
                  </a:moveTo>
                  <a:lnTo>
                    <a:pt x="174" y="2926"/>
                  </a:lnTo>
                  <a:lnTo>
                    <a:pt x="174" y="1637"/>
                  </a:lnTo>
                  <a:lnTo>
                    <a:pt x="1463" y="1637"/>
                  </a:lnTo>
                  <a:lnTo>
                    <a:pt x="1463" y="2926"/>
                  </a:lnTo>
                  <a:close/>
                  <a:moveTo>
                    <a:pt x="2218" y="2753"/>
                  </a:moveTo>
                  <a:cubicBezTo>
                    <a:pt x="2313" y="2619"/>
                    <a:pt x="2369" y="2457"/>
                    <a:pt x="2369" y="2282"/>
                  </a:cubicBezTo>
                  <a:cubicBezTo>
                    <a:pt x="2369" y="2020"/>
                    <a:pt x="2244" y="1787"/>
                    <a:pt x="2053" y="1637"/>
                  </a:cubicBezTo>
                  <a:lnTo>
                    <a:pt x="2924" y="1637"/>
                  </a:lnTo>
                  <a:cubicBezTo>
                    <a:pt x="2894" y="2117"/>
                    <a:pt x="2616" y="2531"/>
                    <a:pt x="2218" y="2753"/>
                  </a:cubicBezTo>
                  <a:close/>
                  <a:moveTo>
                    <a:pt x="1637" y="174"/>
                  </a:moveTo>
                  <a:lnTo>
                    <a:pt x="2926" y="174"/>
                  </a:lnTo>
                  <a:lnTo>
                    <a:pt x="2926" y="1463"/>
                  </a:lnTo>
                  <a:lnTo>
                    <a:pt x="1637" y="1463"/>
                  </a:lnTo>
                  <a:lnTo>
                    <a:pt x="1637" y="174"/>
                  </a:lnTo>
                  <a:close/>
                  <a:moveTo>
                    <a:pt x="1637" y="146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42678EA5-FAB2-4432-9F07-32E441D8F2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6225" y="3216275"/>
              <a:ext cx="354013" cy="425450"/>
            </a:xfrm>
            <a:custGeom>
              <a:avLst/>
              <a:gdLst>
                <a:gd name="T0" fmla="*/ 158 w 980"/>
                <a:gd name="T1" fmla="*/ 824 h 1174"/>
                <a:gd name="T2" fmla="*/ 492 w 980"/>
                <a:gd name="T3" fmla="*/ 977 h 1174"/>
                <a:gd name="T4" fmla="*/ 761 w 980"/>
                <a:gd name="T5" fmla="*/ 808 h 1174"/>
                <a:gd name="T6" fmla="*/ 34 w 980"/>
                <a:gd name="T7" fmla="*/ 339 h 1174"/>
                <a:gd name="T8" fmla="*/ 501 w 980"/>
                <a:gd name="T9" fmla="*/ 0 h 1174"/>
                <a:gd name="T10" fmla="*/ 949 w 980"/>
                <a:gd name="T11" fmla="*/ 173 h 1174"/>
                <a:gd name="T12" fmla="*/ 795 w 980"/>
                <a:gd name="T13" fmla="*/ 311 h 1174"/>
                <a:gd name="T14" fmla="*/ 490 w 980"/>
                <a:gd name="T15" fmla="*/ 176 h 1174"/>
                <a:gd name="T16" fmla="*/ 253 w 980"/>
                <a:gd name="T17" fmla="*/ 329 h 1174"/>
                <a:gd name="T18" fmla="*/ 980 w 980"/>
                <a:gd name="T19" fmla="*/ 797 h 1174"/>
                <a:gd name="T20" fmla="*/ 483 w 980"/>
                <a:gd name="T21" fmla="*/ 1174 h 1174"/>
                <a:gd name="T22" fmla="*/ 0 w 980"/>
                <a:gd name="T23" fmla="*/ 966 h 1174"/>
                <a:gd name="T24" fmla="*/ 158 w 980"/>
                <a:gd name="T25" fmla="*/ 82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0" h="1174">
                  <a:moveTo>
                    <a:pt x="158" y="824"/>
                  </a:moveTo>
                  <a:cubicBezTo>
                    <a:pt x="242" y="914"/>
                    <a:pt x="361" y="977"/>
                    <a:pt x="492" y="977"/>
                  </a:cubicBezTo>
                  <a:cubicBezTo>
                    <a:pt x="650" y="975"/>
                    <a:pt x="761" y="916"/>
                    <a:pt x="761" y="808"/>
                  </a:cubicBezTo>
                  <a:cubicBezTo>
                    <a:pt x="761" y="557"/>
                    <a:pt x="34" y="799"/>
                    <a:pt x="34" y="339"/>
                  </a:cubicBezTo>
                  <a:cubicBezTo>
                    <a:pt x="34" y="139"/>
                    <a:pt x="244" y="0"/>
                    <a:pt x="501" y="0"/>
                  </a:cubicBezTo>
                  <a:cubicBezTo>
                    <a:pt x="687" y="0"/>
                    <a:pt x="838" y="60"/>
                    <a:pt x="949" y="173"/>
                  </a:cubicBezTo>
                  <a:lnTo>
                    <a:pt x="795" y="311"/>
                  </a:lnTo>
                  <a:cubicBezTo>
                    <a:pt x="693" y="210"/>
                    <a:pt x="599" y="176"/>
                    <a:pt x="490" y="176"/>
                  </a:cubicBezTo>
                  <a:cubicBezTo>
                    <a:pt x="318" y="176"/>
                    <a:pt x="253" y="261"/>
                    <a:pt x="253" y="329"/>
                  </a:cubicBezTo>
                  <a:cubicBezTo>
                    <a:pt x="253" y="582"/>
                    <a:pt x="980" y="329"/>
                    <a:pt x="980" y="797"/>
                  </a:cubicBezTo>
                  <a:cubicBezTo>
                    <a:pt x="980" y="1032"/>
                    <a:pt x="741" y="1174"/>
                    <a:pt x="483" y="1174"/>
                  </a:cubicBezTo>
                  <a:cubicBezTo>
                    <a:pt x="325" y="1174"/>
                    <a:pt x="142" y="1115"/>
                    <a:pt x="0" y="966"/>
                  </a:cubicBezTo>
                  <a:lnTo>
                    <a:pt x="158" y="8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BDDF985-F3C1-4996-81B3-F09A9CF68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8663" y="3225800"/>
              <a:ext cx="300038" cy="407988"/>
            </a:xfrm>
            <a:custGeom>
              <a:avLst/>
              <a:gdLst>
                <a:gd name="T0" fmla="*/ 0 w 830"/>
                <a:gd name="T1" fmla="*/ 0 h 1127"/>
                <a:gd name="T2" fmla="*/ 830 w 830"/>
                <a:gd name="T3" fmla="*/ 0 h 1127"/>
                <a:gd name="T4" fmla="*/ 830 w 830"/>
                <a:gd name="T5" fmla="*/ 197 h 1127"/>
                <a:gd name="T6" fmla="*/ 208 w 830"/>
                <a:gd name="T7" fmla="*/ 197 h 1127"/>
                <a:gd name="T8" fmla="*/ 208 w 830"/>
                <a:gd name="T9" fmla="*/ 450 h 1127"/>
                <a:gd name="T10" fmla="*/ 702 w 830"/>
                <a:gd name="T11" fmla="*/ 450 h 1127"/>
                <a:gd name="T12" fmla="*/ 702 w 830"/>
                <a:gd name="T13" fmla="*/ 647 h 1127"/>
                <a:gd name="T14" fmla="*/ 208 w 830"/>
                <a:gd name="T15" fmla="*/ 647 h 1127"/>
                <a:gd name="T16" fmla="*/ 208 w 830"/>
                <a:gd name="T17" fmla="*/ 929 h 1127"/>
                <a:gd name="T18" fmla="*/ 830 w 830"/>
                <a:gd name="T19" fmla="*/ 929 h 1127"/>
                <a:gd name="T20" fmla="*/ 830 w 830"/>
                <a:gd name="T21" fmla="*/ 1127 h 1127"/>
                <a:gd name="T22" fmla="*/ 0 w 830"/>
                <a:gd name="T23" fmla="*/ 1127 h 1127"/>
                <a:gd name="T24" fmla="*/ 0 w 83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0" h="1127">
                  <a:moveTo>
                    <a:pt x="0" y="0"/>
                  </a:moveTo>
                  <a:lnTo>
                    <a:pt x="830" y="0"/>
                  </a:lnTo>
                  <a:lnTo>
                    <a:pt x="830" y="197"/>
                  </a:lnTo>
                  <a:lnTo>
                    <a:pt x="208" y="197"/>
                  </a:lnTo>
                  <a:lnTo>
                    <a:pt x="208" y="450"/>
                  </a:lnTo>
                  <a:lnTo>
                    <a:pt x="702" y="450"/>
                  </a:lnTo>
                  <a:lnTo>
                    <a:pt x="702" y="647"/>
                  </a:lnTo>
                  <a:lnTo>
                    <a:pt x="208" y="647"/>
                  </a:lnTo>
                  <a:lnTo>
                    <a:pt x="208" y="929"/>
                  </a:lnTo>
                  <a:lnTo>
                    <a:pt x="830" y="929"/>
                  </a:lnTo>
                  <a:lnTo>
                    <a:pt x="830" y="1127"/>
                  </a:lnTo>
                  <a:lnTo>
                    <a:pt x="0" y="1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829525A-FD2C-4C6E-AAB4-5FD56E5FFE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11888" y="3225800"/>
              <a:ext cx="342900" cy="407988"/>
            </a:xfrm>
            <a:custGeom>
              <a:avLst/>
              <a:gdLst>
                <a:gd name="T0" fmla="*/ 208 w 954"/>
                <a:gd name="T1" fmla="*/ 286 h 1127"/>
                <a:gd name="T2" fmla="*/ 208 w 954"/>
                <a:gd name="T3" fmla="*/ 1127 h 1127"/>
                <a:gd name="T4" fmla="*/ 0 w 954"/>
                <a:gd name="T5" fmla="*/ 1127 h 1127"/>
                <a:gd name="T6" fmla="*/ 0 w 954"/>
                <a:gd name="T7" fmla="*/ 0 h 1127"/>
                <a:gd name="T8" fmla="*/ 208 w 954"/>
                <a:gd name="T9" fmla="*/ 0 h 1127"/>
                <a:gd name="T10" fmla="*/ 746 w 954"/>
                <a:gd name="T11" fmla="*/ 510 h 1127"/>
                <a:gd name="T12" fmla="*/ 746 w 954"/>
                <a:gd name="T13" fmla="*/ 0 h 1127"/>
                <a:gd name="T14" fmla="*/ 954 w 954"/>
                <a:gd name="T15" fmla="*/ 0 h 1127"/>
                <a:gd name="T16" fmla="*/ 954 w 954"/>
                <a:gd name="T17" fmla="*/ 1127 h 1127"/>
                <a:gd name="T18" fmla="*/ 756 w 954"/>
                <a:gd name="T19" fmla="*/ 1127 h 1127"/>
                <a:gd name="T20" fmla="*/ 746 w 954"/>
                <a:gd name="T21" fmla="*/ 798 h 1127"/>
                <a:gd name="T22" fmla="*/ 208 w 954"/>
                <a:gd name="T23" fmla="*/ 286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4" h="1127">
                  <a:moveTo>
                    <a:pt x="208" y="286"/>
                  </a:moveTo>
                  <a:lnTo>
                    <a:pt x="208" y="1127"/>
                  </a:lnTo>
                  <a:lnTo>
                    <a:pt x="0" y="1127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746" y="510"/>
                  </a:lnTo>
                  <a:lnTo>
                    <a:pt x="746" y="0"/>
                  </a:lnTo>
                  <a:lnTo>
                    <a:pt x="954" y="0"/>
                  </a:lnTo>
                  <a:lnTo>
                    <a:pt x="954" y="1127"/>
                  </a:lnTo>
                  <a:lnTo>
                    <a:pt x="756" y="1127"/>
                  </a:lnTo>
                  <a:lnTo>
                    <a:pt x="746" y="798"/>
                  </a:lnTo>
                  <a:lnTo>
                    <a:pt x="208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1A9E279-C49E-402B-B907-608C8E9C7B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50038" y="3225800"/>
              <a:ext cx="393700" cy="407988"/>
            </a:xfrm>
            <a:custGeom>
              <a:avLst/>
              <a:gdLst>
                <a:gd name="T0" fmla="*/ 411 w 1096"/>
                <a:gd name="T1" fmla="*/ 186 h 1127"/>
                <a:gd name="T2" fmla="*/ 275 w 1096"/>
                <a:gd name="T3" fmla="*/ 186 h 1127"/>
                <a:gd name="T4" fmla="*/ 275 w 1096"/>
                <a:gd name="T5" fmla="*/ 0 h 1127"/>
                <a:gd name="T6" fmla="*/ 619 w 1096"/>
                <a:gd name="T7" fmla="*/ 0 h 1127"/>
                <a:gd name="T8" fmla="*/ 1096 w 1096"/>
                <a:gd name="T9" fmla="*/ 1127 h 1127"/>
                <a:gd name="T10" fmla="*/ 872 w 1096"/>
                <a:gd name="T11" fmla="*/ 1127 h 1127"/>
                <a:gd name="T12" fmla="*/ 786 w 1096"/>
                <a:gd name="T13" fmla="*/ 915 h 1127"/>
                <a:gd name="T14" fmla="*/ 309 w 1096"/>
                <a:gd name="T15" fmla="*/ 915 h 1127"/>
                <a:gd name="T16" fmla="*/ 222 w 1096"/>
                <a:gd name="T17" fmla="*/ 1127 h 1127"/>
                <a:gd name="T18" fmla="*/ 0 w 1096"/>
                <a:gd name="T19" fmla="*/ 1127 h 1127"/>
                <a:gd name="T20" fmla="*/ 411 w 1096"/>
                <a:gd name="T21" fmla="*/ 186 h 1127"/>
                <a:gd name="T22" fmla="*/ 712 w 1096"/>
                <a:gd name="T23" fmla="*/ 728 h 1127"/>
                <a:gd name="T24" fmla="*/ 549 w 1096"/>
                <a:gd name="T25" fmla="*/ 324 h 1127"/>
                <a:gd name="T26" fmla="*/ 384 w 1096"/>
                <a:gd name="T27" fmla="*/ 728 h 1127"/>
                <a:gd name="T28" fmla="*/ 712 w 1096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6" h="1127">
                  <a:moveTo>
                    <a:pt x="411" y="186"/>
                  </a:moveTo>
                  <a:lnTo>
                    <a:pt x="275" y="186"/>
                  </a:lnTo>
                  <a:lnTo>
                    <a:pt x="275" y="0"/>
                  </a:lnTo>
                  <a:lnTo>
                    <a:pt x="619" y="0"/>
                  </a:lnTo>
                  <a:lnTo>
                    <a:pt x="1096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2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2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2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7633CB0-C08E-41AB-8BF5-F611BD5372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0888" y="3225800"/>
              <a:ext cx="395288" cy="407988"/>
            </a:xfrm>
            <a:custGeom>
              <a:avLst/>
              <a:gdLst>
                <a:gd name="T0" fmla="*/ 411 w 1097"/>
                <a:gd name="T1" fmla="*/ 186 h 1127"/>
                <a:gd name="T2" fmla="*/ 276 w 1097"/>
                <a:gd name="T3" fmla="*/ 186 h 1127"/>
                <a:gd name="T4" fmla="*/ 276 w 1097"/>
                <a:gd name="T5" fmla="*/ 0 h 1127"/>
                <a:gd name="T6" fmla="*/ 619 w 1097"/>
                <a:gd name="T7" fmla="*/ 0 h 1127"/>
                <a:gd name="T8" fmla="*/ 1097 w 1097"/>
                <a:gd name="T9" fmla="*/ 1127 h 1127"/>
                <a:gd name="T10" fmla="*/ 872 w 1097"/>
                <a:gd name="T11" fmla="*/ 1127 h 1127"/>
                <a:gd name="T12" fmla="*/ 786 w 1097"/>
                <a:gd name="T13" fmla="*/ 915 h 1127"/>
                <a:gd name="T14" fmla="*/ 309 w 1097"/>
                <a:gd name="T15" fmla="*/ 915 h 1127"/>
                <a:gd name="T16" fmla="*/ 223 w 1097"/>
                <a:gd name="T17" fmla="*/ 1127 h 1127"/>
                <a:gd name="T18" fmla="*/ 0 w 1097"/>
                <a:gd name="T19" fmla="*/ 1127 h 1127"/>
                <a:gd name="T20" fmla="*/ 411 w 1097"/>
                <a:gd name="T21" fmla="*/ 186 h 1127"/>
                <a:gd name="T22" fmla="*/ 713 w 1097"/>
                <a:gd name="T23" fmla="*/ 728 h 1127"/>
                <a:gd name="T24" fmla="*/ 549 w 1097"/>
                <a:gd name="T25" fmla="*/ 324 h 1127"/>
                <a:gd name="T26" fmla="*/ 384 w 1097"/>
                <a:gd name="T27" fmla="*/ 728 h 1127"/>
                <a:gd name="T28" fmla="*/ 713 w 1097"/>
                <a:gd name="T29" fmla="*/ 728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7" h="1127">
                  <a:moveTo>
                    <a:pt x="411" y="186"/>
                  </a:moveTo>
                  <a:lnTo>
                    <a:pt x="276" y="186"/>
                  </a:lnTo>
                  <a:lnTo>
                    <a:pt x="276" y="0"/>
                  </a:lnTo>
                  <a:lnTo>
                    <a:pt x="619" y="0"/>
                  </a:lnTo>
                  <a:lnTo>
                    <a:pt x="1097" y="1127"/>
                  </a:lnTo>
                  <a:lnTo>
                    <a:pt x="872" y="1127"/>
                  </a:lnTo>
                  <a:lnTo>
                    <a:pt x="786" y="915"/>
                  </a:lnTo>
                  <a:lnTo>
                    <a:pt x="309" y="915"/>
                  </a:lnTo>
                  <a:lnTo>
                    <a:pt x="223" y="1127"/>
                  </a:lnTo>
                  <a:lnTo>
                    <a:pt x="0" y="1127"/>
                  </a:lnTo>
                  <a:lnTo>
                    <a:pt x="411" y="186"/>
                  </a:lnTo>
                  <a:close/>
                  <a:moveTo>
                    <a:pt x="713" y="728"/>
                  </a:moveTo>
                  <a:lnTo>
                    <a:pt x="549" y="324"/>
                  </a:lnTo>
                  <a:lnTo>
                    <a:pt x="384" y="728"/>
                  </a:lnTo>
                  <a:lnTo>
                    <a:pt x="713" y="7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3EC8CFF-27F2-430F-A210-E7BE9B3F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96175" y="3225800"/>
              <a:ext cx="608013" cy="407988"/>
            </a:xfrm>
            <a:custGeom>
              <a:avLst/>
              <a:gdLst>
                <a:gd name="T0" fmla="*/ 0 w 1690"/>
                <a:gd name="T1" fmla="*/ 0 h 1127"/>
                <a:gd name="T2" fmla="*/ 0 w 1690"/>
                <a:gd name="T3" fmla="*/ 192 h 1127"/>
                <a:gd name="T4" fmla="*/ 330 w 1690"/>
                <a:gd name="T5" fmla="*/ 192 h 1127"/>
                <a:gd name="T6" fmla="*/ 330 w 1690"/>
                <a:gd name="T7" fmla="*/ 1127 h 1127"/>
                <a:gd name="T8" fmla="*/ 538 w 1690"/>
                <a:gd name="T9" fmla="*/ 1127 h 1127"/>
                <a:gd name="T10" fmla="*/ 538 w 1690"/>
                <a:gd name="T11" fmla="*/ 192 h 1127"/>
                <a:gd name="T12" fmla="*/ 1152 w 1690"/>
                <a:gd name="T13" fmla="*/ 192 h 1127"/>
                <a:gd name="T14" fmla="*/ 1152 w 1690"/>
                <a:gd name="T15" fmla="*/ 1127 h 1127"/>
                <a:gd name="T16" fmla="*/ 1360 w 1690"/>
                <a:gd name="T17" fmla="*/ 1127 h 1127"/>
                <a:gd name="T18" fmla="*/ 1360 w 1690"/>
                <a:gd name="T19" fmla="*/ 192 h 1127"/>
                <a:gd name="T20" fmla="*/ 1690 w 1690"/>
                <a:gd name="T21" fmla="*/ 192 h 1127"/>
                <a:gd name="T22" fmla="*/ 1690 w 1690"/>
                <a:gd name="T23" fmla="*/ 0 h 1127"/>
                <a:gd name="T24" fmla="*/ 0 w 1690"/>
                <a:gd name="T25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0" h="1127">
                  <a:moveTo>
                    <a:pt x="0" y="0"/>
                  </a:moveTo>
                  <a:lnTo>
                    <a:pt x="0" y="192"/>
                  </a:lnTo>
                  <a:lnTo>
                    <a:pt x="330" y="192"/>
                  </a:lnTo>
                  <a:lnTo>
                    <a:pt x="330" y="1127"/>
                  </a:lnTo>
                  <a:lnTo>
                    <a:pt x="538" y="1127"/>
                  </a:lnTo>
                  <a:lnTo>
                    <a:pt x="538" y="192"/>
                  </a:lnTo>
                  <a:lnTo>
                    <a:pt x="1152" y="192"/>
                  </a:lnTo>
                  <a:lnTo>
                    <a:pt x="1152" y="1127"/>
                  </a:lnTo>
                  <a:lnTo>
                    <a:pt x="1360" y="1127"/>
                  </a:lnTo>
                  <a:lnTo>
                    <a:pt x="1360" y="192"/>
                  </a:lnTo>
                  <a:lnTo>
                    <a:pt x="1690" y="192"/>
                  </a:lnTo>
                  <a:lnTo>
                    <a:pt x="169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6DB188A1-8A26-43BE-BD89-519B6717E1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201025" y="3225800"/>
              <a:ext cx="74613" cy="4079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64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7" r:id="rId5"/>
    <p:sldLayoutId id="2147483668" r:id="rId6"/>
    <p:sldLayoutId id="2147483650" r:id="rId7"/>
    <p:sldLayoutId id="2147483660" r:id="rId8"/>
    <p:sldLayoutId id="2147483679" r:id="rId9"/>
    <p:sldLayoutId id="2147483680" r:id="rId10"/>
    <p:sldLayoutId id="2147483674" r:id="rId11"/>
    <p:sldLayoutId id="2147483672" r:id="rId12"/>
    <p:sldLayoutId id="2147483692" r:id="rId13"/>
    <p:sldLayoutId id="2147483695" r:id="rId14"/>
    <p:sldLayoutId id="2147483693" r:id="rId15"/>
    <p:sldLayoutId id="2147483678" r:id="rId16"/>
    <p:sldLayoutId id="2147483675" r:id="rId17"/>
    <p:sldLayoutId id="2147483677" r:id="rId18"/>
    <p:sldLayoutId id="2147483670" r:id="rId19"/>
    <p:sldLayoutId id="2147483688" r:id="rId20"/>
    <p:sldLayoutId id="2147483689" r:id="rId21"/>
    <p:sldLayoutId id="2147483651" r:id="rId22"/>
    <p:sldLayoutId id="2147483685" r:id="rId23"/>
    <p:sldLayoutId id="2147483686" r:id="rId24"/>
    <p:sldLayoutId id="2147483673" r:id="rId25"/>
    <p:sldLayoutId id="2147483697" r:id="rId26"/>
    <p:sldLayoutId id="2147483698" r:id="rId27"/>
    <p:sldLayoutId id="2147483654" r:id="rId28"/>
    <p:sldLayoutId id="2147483681" r:id="rId29"/>
    <p:sldLayoutId id="2147483655" r:id="rId30"/>
    <p:sldLayoutId id="2147483700" r:id="rId31"/>
    <p:sldLayoutId id="2147483683" r:id="rId32"/>
    <p:sldLayoutId id="2147483682" r:id="rId3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5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68288" algn="l" defTabSz="91440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85838" indent="-268288" algn="l" defTabSz="91440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03388" indent="-268288" algn="l" defTabSz="914400" rtl="0" eaLnBrk="1" latinLnBrk="0" hangingPunct="1">
        <a:lnSpc>
          <a:spcPct val="105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51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orient="horz" pos="383" userDrawn="1">
          <p15:clr>
            <a:srgbClr val="F26B43"/>
          </p15:clr>
        </p15:guide>
        <p15:guide id="6" orient="horz" pos="3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54.svg"/><Relationship Id="rId1" Type="http://schemas.openxmlformats.org/officeDocument/2006/relationships/tags" Target="../tags/tag11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2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3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4.png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17.svg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.xml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380AFB-FE81-429A-83A3-B0DE81786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963" y="2938056"/>
            <a:ext cx="4680126" cy="1914334"/>
          </a:xfrm>
        </p:spPr>
        <p:txBody>
          <a:bodyPr/>
          <a:lstStyle/>
          <a:p>
            <a:r>
              <a:rPr lang="fi-FI" sz="3600" dirty="0"/>
              <a:t>Työympäristötiimien työkalut​</a:t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5816011-9349-4B8A-A83B-3A03F1828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963" y="5232965"/>
            <a:ext cx="4176166" cy="356623"/>
          </a:xfrm>
        </p:spPr>
        <p:txBody>
          <a:bodyPr/>
          <a:lstStyle/>
          <a:p>
            <a:r>
              <a:rPr lang="fi-FI" noProof="0" dirty="0"/>
              <a:t>06 / </a:t>
            </a:r>
            <a:r>
              <a:rPr lang="fi-FI" dirty="0"/>
              <a:t>2023</a:t>
            </a:r>
            <a:endParaRPr lang="fi-FI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52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2ACA6D-E7EB-834F-A4E9-CF8AEC9E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10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17B67-1AFF-9741-9E77-68182125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>
                <a:solidFill>
                  <a:srgbClr val="7163A9"/>
                </a:solidFill>
              </a:rPr>
              <a:t>Esimerkki: </a:t>
            </a:r>
            <a:r>
              <a:rPr lang="fi-FI" sz="3200" b="1"/>
              <a:t>Työympäristön kehitystavoitteet </a:t>
            </a:r>
            <a:br>
              <a:rPr lang="fi-FI" sz="3200" b="1"/>
            </a:br>
            <a:r>
              <a:rPr lang="fi-FI" sz="3200" b="1"/>
              <a:t>ja toimenpiteet</a:t>
            </a:r>
            <a:r>
              <a:rPr lang="fi-FI" sz="3200"/>
              <a:t>​</a:t>
            </a:r>
            <a:endParaRPr lang="en-FI" sz="320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D9434FF-9D19-B547-8CAE-EA37B03324FA}"/>
              </a:ext>
            </a:extLst>
          </p:cNvPr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3346104793"/>
              </p:ext>
            </p:extLst>
          </p:nvPr>
        </p:nvGraphicFramePr>
        <p:xfrm>
          <a:off x="227012" y="3191662"/>
          <a:ext cx="11737976" cy="2936084"/>
        </p:xfrm>
        <a:graphic>
          <a:graphicData uri="http://schemas.openxmlformats.org/drawingml/2006/table">
            <a:tbl>
              <a:tblPr firstRow="1" bandRow="1"/>
              <a:tblGrid>
                <a:gridCol w="1467247">
                  <a:extLst>
                    <a:ext uri="{9D8B030D-6E8A-4147-A177-3AD203B41FA5}">
                      <a16:colId xmlns:a16="http://schemas.microsoft.com/office/drawing/2014/main" val="1812585949"/>
                    </a:ext>
                  </a:extLst>
                </a:gridCol>
                <a:gridCol w="1467247">
                  <a:extLst>
                    <a:ext uri="{9D8B030D-6E8A-4147-A177-3AD203B41FA5}">
                      <a16:colId xmlns:a16="http://schemas.microsoft.com/office/drawing/2014/main" val="1821084104"/>
                    </a:ext>
                  </a:extLst>
                </a:gridCol>
                <a:gridCol w="1467247">
                  <a:extLst>
                    <a:ext uri="{9D8B030D-6E8A-4147-A177-3AD203B41FA5}">
                      <a16:colId xmlns:a16="http://schemas.microsoft.com/office/drawing/2014/main" val="2830856509"/>
                    </a:ext>
                  </a:extLst>
                </a:gridCol>
                <a:gridCol w="1467247">
                  <a:extLst>
                    <a:ext uri="{9D8B030D-6E8A-4147-A177-3AD203B41FA5}">
                      <a16:colId xmlns:a16="http://schemas.microsoft.com/office/drawing/2014/main" val="1498839823"/>
                    </a:ext>
                  </a:extLst>
                </a:gridCol>
                <a:gridCol w="1467247">
                  <a:extLst>
                    <a:ext uri="{9D8B030D-6E8A-4147-A177-3AD203B41FA5}">
                      <a16:colId xmlns:a16="http://schemas.microsoft.com/office/drawing/2014/main" val="981859650"/>
                    </a:ext>
                  </a:extLst>
                </a:gridCol>
                <a:gridCol w="1467247">
                  <a:extLst>
                    <a:ext uri="{9D8B030D-6E8A-4147-A177-3AD203B41FA5}">
                      <a16:colId xmlns:a16="http://schemas.microsoft.com/office/drawing/2014/main" val="3464802265"/>
                    </a:ext>
                  </a:extLst>
                </a:gridCol>
                <a:gridCol w="1467247">
                  <a:extLst>
                    <a:ext uri="{9D8B030D-6E8A-4147-A177-3AD203B41FA5}">
                      <a16:colId xmlns:a16="http://schemas.microsoft.com/office/drawing/2014/main" val="3357715692"/>
                    </a:ext>
                  </a:extLst>
                </a:gridCol>
                <a:gridCol w="1467247">
                  <a:extLst>
                    <a:ext uri="{9D8B030D-6E8A-4147-A177-3AD203B41FA5}">
                      <a16:colId xmlns:a16="http://schemas.microsoft.com/office/drawing/2014/main" val="192168767"/>
                    </a:ext>
                  </a:extLst>
                </a:gridCol>
              </a:tblGrid>
              <a:tr h="971698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noProof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Työympäristön </a:t>
                      </a:r>
                    </a:p>
                    <a:p>
                      <a:pPr algn="l" fontAlgn="base"/>
                      <a:r>
                        <a:rPr lang="fi-FI" sz="1200" b="1" i="0" noProof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tavoitteet​</a:t>
                      </a:r>
                      <a:endParaRPr lang="fi-FI" sz="1600" b="1" i="0" noProof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noProof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Toimenpide jotta päästään </a:t>
                      </a:r>
                    </a:p>
                    <a:p>
                      <a:pPr algn="l" fontAlgn="base"/>
                      <a:r>
                        <a:rPr lang="fi-FI" sz="1200" b="1" i="0" noProof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tavoitteeseen​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noProof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Tarvittavat työkalut </a:t>
                      </a:r>
                    </a:p>
                    <a:p>
                      <a:pPr algn="l" fontAlgn="base"/>
                      <a:r>
                        <a:rPr lang="fi-FI" sz="1200" b="1" i="0" noProof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ja resurssit​</a:t>
                      </a:r>
                      <a:endParaRPr lang="fi-FI" sz="1600" b="1" i="0" noProof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noProof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Aikataulu ja ajantarve​</a:t>
                      </a:r>
                      <a:endParaRPr lang="fi-FI" sz="1600" b="1" i="0" noProof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noProof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Vastuuhenkilöt​</a:t>
                      </a:r>
                      <a:endParaRPr lang="fi-FI" sz="1600" b="1" i="0" noProof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noProof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Mittarit​</a:t>
                      </a:r>
                      <a:endParaRPr lang="fi-FI" sz="1600" b="1" i="0" noProof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noProof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Jatkuvuuden </a:t>
                      </a:r>
                    </a:p>
                    <a:p>
                      <a:pPr algn="l" fontAlgn="base"/>
                      <a:r>
                        <a:rPr lang="fi-FI" sz="1200" b="1" i="0" noProof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varmistaminen / tarvittavat </a:t>
                      </a:r>
                    </a:p>
                    <a:p>
                      <a:pPr algn="l" fontAlgn="base"/>
                      <a:r>
                        <a:rPr lang="fi-FI" sz="1200" b="1" i="0" noProof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hyväksynnät​</a:t>
                      </a:r>
                      <a:endParaRPr lang="fi-FI" sz="1600" b="1" i="0" noProof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 noProof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Etenemisen tila​</a:t>
                      </a:r>
                      <a:endParaRPr lang="fi-FI" sz="1600" b="1" i="0" noProof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9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52776"/>
                  </a:ext>
                </a:extLst>
              </a:tr>
              <a:tr h="1964386">
                <a:tc>
                  <a:txBody>
                    <a:bodyPr/>
                    <a:lstStyle/>
                    <a:p>
                      <a:pPr algn="l" fontAlgn="base"/>
                      <a:endParaRPr lang="fi-FI" sz="1000" b="1" i="0" noProof="0" dirty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fi-FI" sz="1000" b="0" i="0" noProof="0" dirty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fi-FI" sz="1000" b="0" i="0" noProof="0" dirty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fi-FI" sz="1000" b="0" i="0" noProof="0" dirty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fi-FI" sz="1000" b="0" i="0" noProof="0" dirty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fi-FI" sz="1000" b="0" i="0" noProof="0" dirty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000" b="0" i="0" noProof="0" dirty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fi-FI" sz="1000" b="0" i="0" noProof="0" dirty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55309"/>
                  </a:ext>
                </a:extLst>
              </a:tr>
            </a:tbl>
          </a:graphicData>
        </a:graphic>
      </p:graphicFrame>
      <p:sp>
        <p:nvSpPr>
          <p:cNvPr id="19" name="Left Brace 18">
            <a:extLst>
              <a:ext uri="{FF2B5EF4-FFF2-40B4-BE49-F238E27FC236}">
                <a16:creationId xmlns:a16="http://schemas.microsoft.com/office/drawing/2014/main" id="{5AE2163F-15B4-7144-92F1-7D1B59FB3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45195" y="1646463"/>
            <a:ext cx="457199" cy="1452239"/>
          </a:xfrm>
          <a:prstGeom prst="leftBrace">
            <a:avLst>
              <a:gd name="adj1" fmla="val 50000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FECC5835-0390-AA46-B2B9-9C854A916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870370" y="-2049997"/>
            <a:ext cx="457199" cy="8801600"/>
          </a:xfrm>
          <a:prstGeom prst="leftBrace">
            <a:avLst>
              <a:gd name="adj1" fmla="val 50000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400DE746-2A1B-854C-97A3-B8D225800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973098" y="1646569"/>
            <a:ext cx="457199" cy="1415734"/>
          </a:xfrm>
          <a:prstGeom prst="leftBrace">
            <a:avLst>
              <a:gd name="adj1" fmla="val 50000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9577D2-45CC-A9E2-6423-0A254FCF1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795" y="2526563"/>
            <a:ext cx="648000" cy="648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EC5D481-B665-EEC4-1C28-8D0FC7228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9451" y="2526563"/>
            <a:ext cx="648000" cy="648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FE28928-E97A-B309-984B-3EF86E8E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83462" y="2526563"/>
            <a:ext cx="648000" cy="648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0620387-4726-355E-2194-945C24CA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7941" y="2526563"/>
            <a:ext cx="648000" cy="648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DB10968-B721-2A33-8B26-18841BBD2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02071" y="2454563"/>
            <a:ext cx="792000" cy="792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256B383-0004-E225-E8A3-7220F3515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96929" y="2457795"/>
            <a:ext cx="792000" cy="792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03401B5-C021-26BE-CE8B-30AF22353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391787" y="2540029"/>
            <a:ext cx="648000" cy="648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E807A28-CF07-5D89-6707-376502689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754751" y="2400563"/>
            <a:ext cx="900000" cy="9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63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0D05EB-7D24-4C69-1F45-21CE8E4E44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3" y="6297613"/>
            <a:ext cx="407987" cy="2889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2D5F4-4871-4469-8343-ED7F6811B37D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946060D8-1144-0295-DEB6-1A38439A9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00673BD-6603-EB99-7FA4-7AB067D52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3420" y="889348"/>
            <a:ext cx="2027553" cy="4609578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6D2A9123-C5F6-66E6-EB8F-A3347E439C15}"/>
              </a:ext>
            </a:extLst>
          </p:cNvPr>
          <p:cNvSpPr txBox="1">
            <a:spLocks/>
          </p:cNvSpPr>
          <p:nvPr/>
        </p:nvSpPr>
        <p:spPr>
          <a:xfrm>
            <a:off x="715963" y="1207107"/>
            <a:ext cx="7215925" cy="4443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0" dirty="0">
                <a:solidFill>
                  <a:prstClr val="white"/>
                </a:solidFill>
                <a:latin typeface="Segoe UI Semibold"/>
              </a:rPr>
              <a:t>5</a:t>
            </a:r>
            <a:r>
              <a:rPr kumimoji="0" lang="en-FI" sz="1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  <a:t>.</a:t>
            </a:r>
            <a:br>
              <a:rPr kumimoji="0" lang="en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</a:b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  <a:t>Toteuttakaa suunnitelmat </a:t>
            </a: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</a:b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  <a:t>ja kehittäkää yhteistä työympäristöänne!​</a:t>
            </a:r>
            <a:endParaRPr kumimoji="0" lang="en-FI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01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71FB10-E18D-397A-48F3-83CB0AC875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3" y="6297613"/>
            <a:ext cx="407987" cy="288925"/>
          </a:xfrm>
        </p:spPr>
        <p:txBody>
          <a:bodyPr/>
          <a:lstStyle/>
          <a:p>
            <a:fld id="{03D2D5F4-4871-4469-8343-ED7F6811B37D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4" name="Picture 3" descr="Chart, funnel chart&#10;&#10;Description automatically generated">
            <a:extLst>
              <a:ext uri="{FF2B5EF4-FFF2-40B4-BE49-F238E27FC236}">
                <a16:creationId xmlns:a16="http://schemas.microsoft.com/office/drawing/2014/main" id="{9D813532-FBB1-0D27-1C91-A8FD03160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9A7CFF1-4FAF-B5FF-F192-CDF0AE0C3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92257" y="558700"/>
            <a:ext cx="5586931" cy="7755256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86406B14-E5E9-C289-452A-F2808D554765}"/>
              </a:ext>
            </a:extLst>
          </p:cNvPr>
          <p:cNvSpPr txBox="1">
            <a:spLocks/>
          </p:cNvSpPr>
          <p:nvPr/>
        </p:nvSpPr>
        <p:spPr>
          <a:xfrm>
            <a:off x="715964" y="1208362"/>
            <a:ext cx="4440828" cy="38833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0"/>
              <a:t>6.</a:t>
            </a:r>
            <a:br>
              <a:rPr lang="fi-FI"/>
            </a:br>
            <a:r>
              <a:rPr lang="fi-FI" sz="3200"/>
              <a:t>Seuratkaa työympäristön toimivuutta ja kerätkää palautetta.​</a:t>
            </a:r>
            <a:endParaRPr lang="en-FI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66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B06F3-EB89-F34A-833A-AF6052ECF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13</a:t>
            </a:fld>
            <a:endParaRPr lang="fi-FI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5271F674-E4AA-4D4D-8E06-198C776AC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6357"/>
              </p:ext>
            </p:extLst>
          </p:nvPr>
        </p:nvGraphicFramePr>
        <p:xfrm>
          <a:off x="227012" y="2882134"/>
          <a:ext cx="11738208" cy="318529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04791">
                  <a:extLst>
                    <a:ext uri="{9D8B030D-6E8A-4147-A177-3AD203B41FA5}">
                      <a16:colId xmlns:a16="http://schemas.microsoft.com/office/drawing/2014/main" val="3491889447"/>
                    </a:ext>
                  </a:extLst>
                </a:gridCol>
                <a:gridCol w="3904791">
                  <a:extLst>
                    <a:ext uri="{9D8B030D-6E8A-4147-A177-3AD203B41FA5}">
                      <a16:colId xmlns:a16="http://schemas.microsoft.com/office/drawing/2014/main" val="1847439098"/>
                    </a:ext>
                  </a:extLst>
                </a:gridCol>
                <a:gridCol w="1964313">
                  <a:extLst>
                    <a:ext uri="{9D8B030D-6E8A-4147-A177-3AD203B41FA5}">
                      <a16:colId xmlns:a16="http://schemas.microsoft.com/office/drawing/2014/main" val="2805517635"/>
                    </a:ext>
                  </a:extLst>
                </a:gridCol>
                <a:gridCol w="1964313">
                  <a:extLst>
                    <a:ext uri="{9D8B030D-6E8A-4147-A177-3AD203B41FA5}">
                      <a16:colId xmlns:a16="http://schemas.microsoft.com/office/drawing/2014/main" val="1750340316"/>
                    </a:ext>
                  </a:extLst>
                </a:gridCol>
              </a:tblGrid>
              <a:tr h="862739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rgbClr val="293E6B"/>
                          </a:solidFill>
                          <a:latin typeface="+mn-lt"/>
                        </a:rPr>
                        <a:t>Käyttäjäpalaute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rgbClr val="293E6B"/>
                          </a:solidFill>
                          <a:latin typeface="+mn-lt"/>
                        </a:rPr>
                        <a:t>Tiimin kommentit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rgbClr val="293E6B"/>
                          </a:solidFill>
                          <a:latin typeface="+mn-lt"/>
                        </a:rPr>
                        <a:t>Toteutettavuus / Seuranta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rgbClr val="293E6B"/>
                          </a:solidFill>
                          <a:latin typeface="+mn-lt"/>
                        </a:rPr>
                        <a:t>Aikataulu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605514"/>
                  </a:ext>
                </a:extLst>
              </a:tr>
              <a:tr h="10049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2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2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>
                          <a:solidFill>
                            <a:srgbClr val="293E6B"/>
                          </a:solidFill>
                        </a:rPr>
                        <a:t>Vaihda solun väri kuvaamaan käsittelyn tilaa vaihtamalla täyttöväriä.</a:t>
                      </a:r>
                    </a:p>
                    <a:p>
                      <a:r>
                        <a:rPr lang="fi-FI" sz="1200" err="1">
                          <a:solidFill>
                            <a:srgbClr val="293E6B"/>
                          </a:solidFill>
                        </a:rPr>
                        <a:t>Vihr</a:t>
                      </a:r>
                      <a:r>
                        <a:rPr lang="fi-FI" sz="1200">
                          <a:solidFill>
                            <a:srgbClr val="293E6B"/>
                          </a:solidFill>
                        </a:rPr>
                        <a:t> = tehty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949463"/>
                  </a:ext>
                </a:extLst>
              </a:tr>
              <a:tr h="6587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2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2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err="1">
                          <a:solidFill>
                            <a:srgbClr val="293E6B"/>
                          </a:solidFill>
                        </a:rPr>
                        <a:t>Kelt</a:t>
                      </a:r>
                      <a:r>
                        <a:rPr lang="fi-FI" sz="1200">
                          <a:solidFill>
                            <a:srgbClr val="293E6B"/>
                          </a:solidFill>
                        </a:rPr>
                        <a:t> = kesken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C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982329"/>
                  </a:ext>
                </a:extLst>
              </a:tr>
              <a:tr h="65878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2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2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6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err="1">
                          <a:solidFill>
                            <a:srgbClr val="293E6B"/>
                          </a:solidFill>
                        </a:rPr>
                        <a:t>Pun</a:t>
                      </a:r>
                      <a:r>
                        <a:rPr lang="fi-FI" sz="1200">
                          <a:solidFill>
                            <a:srgbClr val="293E6B"/>
                          </a:solidFill>
                        </a:rPr>
                        <a:t> = vaatii johdon toimenpiteitä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i-FI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623251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5448162E-565D-D943-AD69-428B2A61A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888795" y="575953"/>
            <a:ext cx="548436" cy="3872472"/>
          </a:xfrm>
          <a:prstGeom prst="leftBrace">
            <a:avLst>
              <a:gd name="adj1" fmla="val 83532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FFBB06-1D3A-7847-9CAD-B686ED114F64}"/>
              </a:ext>
            </a:extLst>
          </p:cNvPr>
          <p:cNvSpPr txBox="1"/>
          <p:nvPr/>
        </p:nvSpPr>
        <p:spPr>
          <a:xfrm>
            <a:off x="1456918" y="1798221"/>
            <a:ext cx="14434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400">
                <a:solidFill>
                  <a:srgbClr val="293E6B"/>
                </a:solidFill>
              </a:rPr>
              <a:t>Kuvaile saatu palaute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0F10A2AA-CBDC-4643-AA98-E0D7EDFB8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790679" y="546540"/>
            <a:ext cx="548436" cy="3931297"/>
          </a:xfrm>
          <a:prstGeom prst="leftBrace">
            <a:avLst>
              <a:gd name="adj1" fmla="val 76680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17E7F1-572C-C148-B73D-54BFB76CD66A}"/>
              </a:ext>
            </a:extLst>
          </p:cNvPr>
          <p:cNvSpPr txBox="1"/>
          <p:nvPr/>
        </p:nvSpPr>
        <p:spPr>
          <a:xfrm>
            <a:off x="5255158" y="1346352"/>
            <a:ext cx="161947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400">
                <a:solidFill>
                  <a:srgbClr val="293E6B"/>
                </a:solidFill>
              </a:rPr>
              <a:t>Kerää tiimin kommentit siitä, miten palautteen voisi käsitellä</a:t>
            </a:r>
          </a:p>
          <a:p>
            <a:pPr algn="ctr"/>
            <a:endParaRPr lang="en-FI" sz="1400" err="1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1100C4CB-E792-D04C-ABF0-A2790CC83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718347" y="1555207"/>
            <a:ext cx="548436" cy="1924037"/>
          </a:xfrm>
          <a:prstGeom prst="leftBrace">
            <a:avLst>
              <a:gd name="adj1" fmla="val 58409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202F1E-94DF-AA45-9A9A-995A22753649}"/>
              </a:ext>
            </a:extLst>
          </p:cNvPr>
          <p:cNvSpPr txBox="1"/>
          <p:nvPr/>
        </p:nvSpPr>
        <p:spPr>
          <a:xfrm>
            <a:off x="8381520" y="1346352"/>
            <a:ext cx="122511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400">
                <a:solidFill>
                  <a:srgbClr val="293E6B"/>
                </a:solidFill>
              </a:rPr>
              <a:t>Aseta etenemistä kuvaava väri oikeaksi</a:t>
            </a:r>
          </a:p>
          <a:p>
            <a:pPr algn="ctr"/>
            <a:endParaRPr lang="en-FI" sz="1400" err="1">
              <a:solidFill>
                <a:srgbClr val="293E6B"/>
              </a:solidFill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BB29FF08-2040-7148-A377-99A7BDECA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685685" y="1506870"/>
            <a:ext cx="548436" cy="2010638"/>
          </a:xfrm>
          <a:prstGeom prst="leftBrace">
            <a:avLst>
              <a:gd name="adj1" fmla="val 58409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3AF9B4-4903-4448-849E-30672FB2B11A}"/>
              </a:ext>
            </a:extLst>
          </p:cNvPr>
          <p:cNvSpPr txBox="1"/>
          <p:nvPr/>
        </p:nvSpPr>
        <p:spPr>
          <a:xfrm>
            <a:off x="10347344" y="1346352"/>
            <a:ext cx="122511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400">
                <a:solidFill>
                  <a:srgbClr val="293E6B"/>
                </a:solidFill>
              </a:rPr>
              <a:t>Aseta palautteen käsittelylle aikataulu</a:t>
            </a:r>
            <a:endParaRPr lang="en-FI" sz="1400" err="1">
              <a:solidFill>
                <a:srgbClr val="293E6B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D91F12-7909-9B69-3316-EF0371C5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608275"/>
            <a:ext cx="10957197" cy="1217350"/>
          </a:xfrm>
        </p:spPr>
        <p:txBody>
          <a:bodyPr/>
          <a:lstStyle/>
          <a:p>
            <a:r>
              <a:rPr lang="fi-FI" sz="3200" b="1">
                <a:solidFill>
                  <a:srgbClr val="7163A9"/>
                </a:solidFill>
              </a:rPr>
              <a:t>Esimerkki: </a:t>
            </a:r>
            <a:r>
              <a:rPr lang="fi-FI" sz="3200" b="1"/>
              <a:t>Käyttäjäpalautteiden käsittely ja seuranta</a:t>
            </a:r>
            <a:endParaRPr lang="en-FI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13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hty yhteistyössä Pentagon Designin kanssa, Pentagon Design -logo">
            <a:extLst>
              <a:ext uri="{FF2B5EF4-FFF2-40B4-BE49-F238E27FC236}">
                <a16:creationId xmlns:a16="http://schemas.microsoft.com/office/drawing/2014/main" id="{65F845C5-0D3D-2FB9-C4B2-170C1AA35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53" y="5174853"/>
            <a:ext cx="1726871" cy="5430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ED1411-48F4-F4AC-D23C-74D7C1A33175}"/>
              </a:ext>
            </a:extLst>
          </p:cNvPr>
          <p:cNvSpPr txBox="1"/>
          <p:nvPr/>
        </p:nvSpPr>
        <p:spPr>
          <a:xfrm>
            <a:off x="6067377" y="4328931"/>
            <a:ext cx="273162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FI" sz="3200" b="1">
                <a:solidFill>
                  <a:schemeClr val="bg1"/>
                </a:solidFill>
              </a:rPr>
              <a:t>&amp;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06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6CF8-8D84-6EC0-5B33-F3E74C134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89" y="4164930"/>
            <a:ext cx="3314292" cy="1217350"/>
          </a:xfrm>
        </p:spPr>
        <p:txBody>
          <a:bodyPr/>
          <a:lstStyle/>
          <a:p>
            <a:r>
              <a:rPr lang="en-FI" sz="2800"/>
              <a:t>Työympäristötiimin toiminta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C1F2B-6666-33E5-5E6E-0E7A6771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2D5F4-4871-4469-8343-ED7F6811B37D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FDFD0-CA75-1C08-4FD0-8A7240831DC4}"/>
              </a:ext>
            </a:extLst>
          </p:cNvPr>
          <p:cNvSpPr txBox="1"/>
          <p:nvPr/>
        </p:nvSpPr>
        <p:spPr>
          <a:xfrm>
            <a:off x="537361" y="1101205"/>
            <a:ext cx="2512243" cy="12926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600" b="1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1.</a:t>
            </a:r>
            <a:b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Työympäristötiimin perustaminen</a:t>
            </a:r>
            <a:endParaRPr kumimoji="0" lang="en-FI" sz="1600" b="1" i="0" u="none" strike="noStrike" kern="1200" cap="none" spc="0" normalizeH="0" baseline="0" noProof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87787-EA12-A8B1-725D-482E46BCA752}"/>
              </a:ext>
            </a:extLst>
          </p:cNvPr>
          <p:cNvSpPr txBox="1"/>
          <p:nvPr/>
        </p:nvSpPr>
        <p:spPr>
          <a:xfrm>
            <a:off x="4925505" y="790980"/>
            <a:ext cx="2936474" cy="15388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600" b="1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2.</a:t>
            </a:r>
            <a:b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Sidosryhmien tunnistaminen</a:t>
            </a:r>
            <a:b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sekä käytänteistä </a:t>
            </a:r>
            <a:b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ja viestinnästä sopiminen</a:t>
            </a:r>
            <a:endParaRPr kumimoji="0" lang="en-FI" sz="1600" b="1" i="0" u="none" strike="noStrike" kern="1200" cap="none" spc="0" normalizeH="0" baseline="0" noProof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83D85-8721-AC10-D770-B1FA2BDD89E4}"/>
              </a:ext>
            </a:extLst>
          </p:cNvPr>
          <p:cNvSpPr txBox="1"/>
          <p:nvPr/>
        </p:nvSpPr>
        <p:spPr>
          <a:xfrm>
            <a:off x="8082542" y="648989"/>
            <a:ext cx="202204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600" b="1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3.</a:t>
            </a:r>
            <a:b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Tavoitteiden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ideointi</a:t>
            </a:r>
            <a:endParaRPr kumimoji="0" lang="en-FI" sz="1600" b="1" i="0" u="none" strike="noStrike" kern="1200" cap="none" spc="0" normalizeH="0" baseline="0" noProof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6BCB-2E18-7BAA-0EFF-F993B9FE9DF1}"/>
              </a:ext>
            </a:extLst>
          </p:cNvPr>
          <p:cNvSpPr txBox="1"/>
          <p:nvPr/>
        </p:nvSpPr>
        <p:spPr>
          <a:xfrm>
            <a:off x="7763987" y="4899007"/>
            <a:ext cx="242811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6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5.</a:t>
            </a:r>
            <a:b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Suunnitelmien </a:t>
            </a:r>
            <a:b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toteuttaminen ja työympäristön </a:t>
            </a:r>
            <a:b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kehittäminen</a:t>
            </a:r>
            <a:endParaRPr kumimoji="0" lang="en-FI" sz="1600" b="1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CA405-125B-10F1-4F62-8228BE250D85}"/>
              </a:ext>
            </a:extLst>
          </p:cNvPr>
          <p:cNvSpPr txBox="1"/>
          <p:nvPr/>
        </p:nvSpPr>
        <p:spPr>
          <a:xfrm>
            <a:off x="9509744" y="2814476"/>
            <a:ext cx="263225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6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4.</a:t>
            </a:r>
            <a:b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Toimenpide-suunnitelman ja toiminnan vuosikalenterin tekeminen</a:t>
            </a:r>
            <a:endParaRPr kumimoji="0" lang="en-FI" sz="1600" b="1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56CDB1-C38F-D59A-EA72-695984CDE92F}"/>
              </a:ext>
            </a:extLst>
          </p:cNvPr>
          <p:cNvSpPr txBox="1"/>
          <p:nvPr/>
        </p:nvSpPr>
        <p:spPr>
          <a:xfrm>
            <a:off x="4572670" y="3240249"/>
            <a:ext cx="263225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600" b="1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6.</a:t>
            </a:r>
            <a:b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fi-FI" sz="1600" b="1" i="0" u="none" strike="noStrike" kern="1200" cap="none" spc="0" normalizeH="0" baseline="0" noProof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Toimivuuden seuranta ja palautteen kerääminen </a:t>
            </a:r>
            <a:endParaRPr kumimoji="0" lang="en-FI" sz="1600" b="1" i="0" u="none" strike="noStrike" kern="1200" cap="none" spc="0" normalizeH="0" baseline="0" noProof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F6175A55-5CE2-4F0B-6A44-7F7EAF942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85554">
            <a:off x="6410039" y="568119"/>
            <a:ext cx="1440000" cy="1440000"/>
          </a:xfrm>
          <a:prstGeom prst="rect">
            <a:avLst/>
          </a:prstGeom>
        </p:spPr>
      </p:pic>
      <p:pic>
        <p:nvPicPr>
          <p:cNvPr id="35" name="Picture 34" descr="A picture containing icon&#10;&#10;Description automatically generated">
            <a:extLst>
              <a:ext uri="{FF2B5EF4-FFF2-40B4-BE49-F238E27FC236}">
                <a16:creationId xmlns:a16="http://schemas.microsoft.com/office/drawing/2014/main" id="{3989719B-DA53-6BD1-1F5C-F9E5B711A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91363">
            <a:off x="8847026" y="1743529"/>
            <a:ext cx="1440000" cy="1440000"/>
          </a:xfrm>
          <a:prstGeom prst="rect">
            <a:avLst/>
          </a:prstGeom>
        </p:spPr>
      </p:pic>
      <p:pic>
        <p:nvPicPr>
          <p:cNvPr id="37" name="Picture 36" descr="A picture containing icon&#10;&#10;Description automatically generated">
            <a:extLst>
              <a:ext uri="{FF2B5EF4-FFF2-40B4-BE49-F238E27FC236}">
                <a16:creationId xmlns:a16="http://schemas.microsoft.com/office/drawing/2014/main" id="{8DD1ABC5-5FCB-36F1-D767-2BE90B604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7220">
            <a:off x="8394877" y="4435375"/>
            <a:ext cx="1440000" cy="1440000"/>
          </a:xfrm>
          <a:prstGeom prst="rect">
            <a:avLst/>
          </a:prstGeom>
        </p:spPr>
      </p:pic>
      <p:pic>
        <p:nvPicPr>
          <p:cNvPr id="41" name="Picture 40" descr="A picture containing icon&#10;&#10;Description automatically generated">
            <a:extLst>
              <a:ext uri="{FF2B5EF4-FFF2-40B4-BE49-F238E27FC236}">
                <a16:creationId xmlns:a16="http://schemas.microsoft.com/office/drawing/2014/main" id="{01A95575-21C1-FB79-DCD9-6E77E7037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4878">
            <a:off x="4586512" y="2162678"/>
            <a:ext cx="1440000" cy="1440000"/>
          </a:xfrm>
          <a:prstGeom prst="rect">
            <a:avLst/>
          </a:prstGeom>
        </p:spPr>
      </p:pic>
      <p:pic>
        <p:nvPicPr>
          <p:cNvPr id="39" name="Picture 38" descr="A picture containing icon&#10;&#10;Description automatically generated">
            <a:extLst>
              <a:ext uri="{FF2B5EF4-FFF2-40B4-BE49-F238E27FC236}">
                <a16:creationId xmlns:a16="http://schemas.microsoft.com/office/drawing/2014/main" id="{E9BE6344-8050-321A-28BD-D11391789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6489">
            <a:off x="5133205" y="4376020"/>
            <a:ext cx="1440000" cy="1440000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BEDDCB07-94C2-1462-8102-19B9058D3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61" y="1141989"/>
            <a:ext cx="1440000" cy="1440000"/>
          </a:xfrm>
          <a:prstGeom prst="rect">
            <a:avLst/>
          </a:prstGeom>
        </p:spPr>
      </p:pic>
      <p:pic>
        <p:nvPicPr>
          <p:cNvPr id="5" name="Graphic 7">
            <a:extLst>
              <a:ext uri="{FF2B5EF4-FFF2-40B4-BE49-F238E27FC236}">
                <a16:creationId xmlns:a16="http://schemas.microsoft.com/office/drawing/2014/main" id="{3325BD6C-C434-2BAE-7BEE-CC5F83EFC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7769" y="360533"/>
            <a:ext cx="1566477" cy="998582"/>
          </a:xfrm>
          <a:prstGeom prst="rect">
            <a:avLst/>
          </a:prstGeom>
        </p:spPr>
      </p:pic>
      <p:pic>
        <p:nvPicPr>
          <p:cNvPr id="13" name="Graphic 13">
            <a:extLst>
              <a:ext uri="{FF2B5EF4-FFF2-40B4-BE49-F238E27FC236}">
                <a16:creationId xmlns:a16="http://schemas.microsoft.com/office/drawing/2014/main" id="{8F88E0C6-5B48-DFAA-2B14-F7F5BFA1FB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73187" y="4971765"/>
            <a:ext cx="1277895" cy="1639587"/>
          </a:xfrm>
          <a:prstGeom prst="rect">
            <a:avLst/>
          </a:prstGeom>
        </p:spPr>
      </p:pic>
      <p:pic>
        <p:nvPicPr>
          <p:cNvPr id="15" name="Graphic 15">
            <a:extLst>
              <a:ext uri="{FF2B5EF4-FFF2-40B4-BE49-F238E27FC236}">
                <a16:creationId xmlns:a16="http://schemas.microsoft.com/office/drawing/2014/main" id="{BE9A8544-85F8-011A-8CAA-EDBD635DF7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35191" y="4107592"/>
            <a:ext cx="1723509" cy="1876166"/>
          </a:xfrm>
          <a:prstGeom prst="rect">
            <a:avLst/>
          </a:prstGeom>
        </p:spPr>
      </p:pic>
      <p:pic>
        <p:nvPicPr>
          <p:cNvPr id="4" name="Graphic 16">
            <a:extLst>
              <a:ext uri="{FF2B5EF4-FFF2-40B4-BE49-F238E27FC236}">
                <a16:creationId xmlns:a16="http://schemas.microsoft.com/office/drawing/2014/main" id="{C0885A50-EB70-AC4E-953B-D4B6C04A76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48481" y="359879"/>
            <a:ext cx="1425147" cy="1468416"/>
          </a:xfrm>
          <a:prstGeom prst="rect">
            <a:avLst/>
          </a:prstGeom>
        </p:spPr>
      </p:pic>
      <p:pic>
        <p:nvPicPr>
          <p:cNvPr id="17" name="Graphic 18">
            <a:extLst>
              <a:ext uri="{FF2B5EF4-FFF2-40B4-BE49-F238E27FC236}">
                <a16:creationId xmlns:a16="http://schemas.microsoft.com/office/drawing/2014/main" id="{474E9255-F057-6972-C68C-7895AFCFD2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01550" y="-441197"/>
            <a:ext cx="2027538" cy="2380647"/>
          </a:xfrm>
          <a:prstGeom prst="rect">
            <a:avLst/>
          </a:prstGeom>
        </p:spPr>
      </p:pic>
      <p:pic>
        <p:nvPicPr>
          <p:cNvPr id="19" name="Graphic 20">
            <a:extLst>
              <a:ext uri="{FF2B5EF4-FFF2-40B4-BE49-F238E27FC236}">
                <a16:creationId xmlns:a16="http://schemas.microsoft.com/office/drawing/2014/main" id="{44889A6C-8E07-CD41-2DE6-44BE0C2592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893645" y="4737614"/>
            <a:ext cx="1435443" cy="1471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10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0E900-5078-9E44-98CE-FD476E8F3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3</a:t>
            </a:fld>
            <a:endParaRPr lang="fi-FI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EC587E79-85EE-63E3-295B-5D617FBB0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21E3AC-96AB-3545-B2EB-295F6679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63" y="821803"/>
            <a:ext cx="6825480" cy="48290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12000" dirty="0"/>
              <a:t>1.</a:t>
            </a:r>
            <a:br>
              <a:rPr lang="fi-FI" sz="2000" dirty="0"/>
            </a:br>
            <a:r>
              <a:rPr lang="fi-FI" sz="2400" dirty="0"/>
              <a:t>Perustakaa työympäristötiimi ja </a:t>
            </a:r>
            <a:br>
              <a:rPr lang="fi-FI" sz="2400" dirty="0"/>
            </a:br>
            <a:r>
              <a:rPr lang="fi-FI" sz="2400" dirty="0"/>
              <a:t>sopikaa tiimin tarkoituksesta ja tehtävistä.</a:t>
            </a:r>
            <a:br>
              <a:rPr lang="fi-FI" sz="1800" dirty="0"/>
            </a:br>
            <a:br>
              <a:rPr lang="fi-FI" sz="1800" dirty="0"/>
            </a:br>
            <a:endParaRPr lang="fi-FI" sz="2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E998FFE-A91D-441E-A9A9-3705C6B75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14831" y="821803"/>
            <a:ext cx="5061206" cy="5245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938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0EDD2-8AD0-65D8-A839-6AE15F7A3B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3" y="6297613"/>
            <a:ext cx="407987" cy="288925"/>
          </a:xfrm>
        </p:spPr>
        <p:txBody>
          <a:bodyPr/>
          <a:lstStyle/>
          <a:p>
            <a:fld id="{03D2D5F4-4871-4469-8343-ED7F6811B37D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5CB39127-F550-59AB-0C26-F5A49BCF7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2EF4D68-66C0-432F-A77C-511BC3988B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7063" y="2738492"/>
            <a:ext cx="6001727" cy="3930424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E64A25AD-2917-B604-6D96-E1F4D6137E57}"/>
              </a:ext>
            </a:extLst>
          </p:cNvPr>
          <p:cNvSpPr txBox="1">
            <a:spLocks/>
          </p:cNvSpPr>
          <p:nvPr/>
        </p:nvSpPr>
        <p:spPr>
          <a:xfrm>
            <a:off x="663210" y="1207108"/>
            <a:ext cx="5962629" cy="4443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FI" sz="12000" dirty="0">
                <a:solidFill>
                  <a:schemeClr val="bg1"/>
                </a:solidFill>
              </a:rPr>
              <a:t>2.</a:t>
            </a:r>
            <a:br>
              <a:rPr lang="en-FI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>Tunnistakaa tärkeimmät sisäiset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>ja ulkoiset</a:t>
            </a:r>
            <a:r>
              <a:rPr lang="fi-FI" sz="2400" b="1" dirty="0">
                <a:solidFill>
                  <a:schemeClr val="bg1"/>
                </a:solidFill>
              </a:rPr>
              <a:t> sidosryhmät</a:t>
            </a:r>
            <a:r>
              <a:rPr lang="fi-FI" sz="2400" dirty="0">
                <a:solidFill>
                  <a:schemeClr val="bg1"/>
                </a:solidFill>
              </a:rPr>
              <a:t>, ja sopikaa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>tiimin käytännöistä, päätöksenteosta  </a:t>
            </a:r>
            <a:br>
              <a:rPr lang="fi-FI" sz="2400" dirty="0">
                <a:solidFill>
                  <a:schemeClr val="bg1"/>
                </a:solidFill>
              </a:rPr>
            </a:br>
            <a:r>
              <a:rPr lang="fi-FI" sz="2400" dirty="0">
                <a:solidFill>
                  <a:schemeClr val="bg1"/>
                </a:solidFill>
              </a:rPr>
              <a:t>ja viestinnästä. ​</a:t>
            </a:r>
            <a:endParaRPr lang="en-FI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17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8EF3A6-D887-AF43-A7D8-23E1E7D3B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5</a:t>
            </a:fld>
            <a:endParaRPr lang="fi-FI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8C08433-0670-BE41-B67E-FFB98308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59" y="608275"/>
            <a:ext cx="10748682" cy="1217350"/>
          </a:xfrm>
        </p:spPr>
        <p:txBody>
          <a:bodyPr/>
          <a:lstStyle/>
          <a:p>
            <a:r>
              <a:rPr lang="fi-FI" sz="3200" b="1">
                <a:solidFill>
                  <a:schemeClr val="accent4"/>
                </a:solidFill>
              </a:rPr>
              <a:t>Esimerkki: </a:t>
            </a:r>
            <a:r>
              <a:rPr lang="fi-FI" sz="3200" b="1"/>
              <a:t>Sidosryhmät ja yhteistyön käytänteet</a:t>
            </a:r>
            <a:r>
              <a:rPr lang="fi-FI" sz="3200"/>
              <a:t>​</a:t>
            </a:r>
            <a:endParaRPr lang="en-FI" sz="3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3BBE09-F422-F040-9463-12A121B74F1E}"/>
              </a:ext>
            </a:extLst>
          </p:cNvPr>
          <p:cNvSpPr txBox="1"/>
          <p:nvPr/>
        </p:nvSpPr>
        <p:spPr>
          <a:xfrm>
            <a:off x="710149" y="1294339"/>
            <a:ext cx="375280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/>
            <a:r>
              <a:rPr lang="fi-FI" sz="1400" dirty="0">
                <a:solidFill>
                  <a:srgbClr val="293E6B"/>
                </a:solidFill>
              </a:rPr>
              <a:t>Pohdi mitä sidosryhmiä kuuluu mihinkin ryhmään, mikä on kunkin vastuualue ja rooli toimivan työympäristön luomisessa sekä miten varmistetaan sujuva yhteistyö eri ryhmien/toimijoiden välillä.</a:t>
            </a:r>
            <a:r>
              <a:rPr lang="en-US" sz="1400" dirty="0">
                <a:solidFill>
                  <a:srgbClr val="293E6B"/>
                </a:solidFill>
              </a:rPr>
              <a:t>​</a:t>
            </a:r>
          </a:p>
          <a:p>
            <a:pPr fontAlgn="base"/>
            <a:endParaRPr lang="fi-FI" sz="1400" dirty="0">
              <a:solidFill>
                <a:srgbClr val="293E6B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21C7C2-45F6-6047-9CEF-D6AC0B2BBB55}"/>
              </a:ext>
            </a:extLst>
          </p:cNvPr>
          <p:cNvSpPr txBox="1"/>
          <p:nvPr/>
        </p:nvSpPr>
        <p:spPr>
          <a:xfrm>
            <a:off x="2170092" y="3660870"/>
            <a:ext cx="164176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>
                <a:solidFill>
                  <a:schemeClr val="tx2"/>
                </a:solidFill>
              </a:rPr>
              <a:t>Organisaation </a:t>
            </a:r>
          </a:p>
          <a:p>
            <a:r>
              <a:rPr lang="fi-FI" sz="1200">
                <a:solidFill>
                  <a:schemeClr val="tx2"/>
                </a:solidFill>
              </a:rPr>
              <a:t>ulkopuoliset toimijat joiden tekeminen vaikuttaa </a:t>
            </a:r>
          </a:p>
          <a:p>
            <a:r>
              <a:rPr lang="fi-FI" sz="1200">
                <a:solidFill>
                  <a:schemeClr val="tx2"/>
                </a:solidFill>
              </a:rPr>
              <a:t>työympäristön 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kehittämiseen​</a:t>
            </a:r>
            <a:endParaRPr lang="en-FI" sz="1200" err="1">
              <a:solidFill>
                <a:schemeClr val="tx2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0179FFC-D651-A95F-5167-EC0E5862B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877" y="3614462"/>
            <a:ext cx="1116000" cy="111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64D49D-3B8F-EF43-AA45-AADC171AEACE}"/>
              </a:ext>
            </a:extLst>
          </p:cNvPr>
          <p:cNvSpPr txBox="1"/>
          <p:nvPr/>
        </p:nvSpPr>
        <p:spPr>
          <a:xfrm>
            <a:off x="2190296" y="5013325"/>
            <a:ext cx="195186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>
                <a:solidFill>
                  <a:schemeClr val="tx2"/>
                </a:solidFill>
              </a:rPr>
              <a:t>Organisaation sisäiset toimijat joiden tekeminen </a:t>
            </a:r>
          </a:p>
          <a:p>
            <a:r>
              <a:rPr lang="fi-FI" sz="1200">
                <a:solidFill>
                  <a:schemeClr val="tx2"/>
                </a:solidFill>
              </a:rPr>
              <a:t>vaikuttaa työympäristön </a:t>
            </a:r>
            <a:br>
              <a:rPr lang="fi-FI" sz="1200">
                <a:solidFill>
                  <a:schemeClr val="tx2"/>
                </a:solidFill>
              </a:rPr>
            </a:br>
            <a:r>
              <a:rPr lang="fi-FI" sz="1200">
                <a:solidFill>
                  <a:schemeClr val="tx2"/>
                </a:solidFill>
              </a:rPr>
              <a:t>kehittämiseen​</a:t>
            </a:r>
            <a:endParaRPr lang="en-FI" sz="1200" err="1">
              <a:solidFill>
                <a:schemeClr val="tx2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57F2520-DF2C-9AB8-F9AC-D0C728B1C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877" y="4951425"/>
            <a:ext cx="1116000" cy="1116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B616C49-845A-054D-B83F-B94E2BB01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60396" y="1120884"/>
            <a:ext cx="5543987" cy="55439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8EA6CCA-6815-8F45-BEBA-ABDE41449E84}"/>
              </a:ext>
            </a:extLst>
          </p:cNvPr>
          <p:cNvSpPr txBox="1"/>
          <p:nvPr/>
        </p:nvSpPr>
        <p:spPr>
          <a:xfrm>
            <a:off x="8114231" y="1617293"/>
            <a:ext cx="12209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500" b="1">
                <a:solidFill>
                  <a:schemeClr val="tx2"/>
                </a:solidFill>
              </a:rPr>
              <a:t>Ulkoiset </a:t>
            </a:r>
            <a:br>
              <a:rPr lang="fi-FI" sz="1500" b="1">
                <a:solidFill>
                  <a:schemeClr val="tx2"/>
                </a:solidFill>
              </a:rPr>
            </a:br>
            <a:r>
              <a:rPr lang="fi-FI" sz="1500" b="1">
                <a:solidFill>
                  <a:schemeClr val="tx2"/>
                </a:solidFill>
              </a:rPr>
              <a:t>sidosryhmät</a:t>
            </a:r>
            <a:r>
              <a:rPr lang="fi-FI" sz="1500">
                <a:solidFill>
                  <a:schemeClr val="tx2"/>
                </a:solidFill>
              </a:rPr>
              <a:t>​</a:t>
            </a:r>
            <a:endParaRPr lang="en-FI" sz="1500" err="1">
              <a:solidFill>
                <a:schemeClr val="tx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EBA924-ABF5-A242-8460-A79E8D4EE40D}"/>
              </a:ext>
            </a:extLst>
          </p:cNvPr>
          <p:cNvSpPr txBox="1"/>
          <p:nvPr/>
        </p:nvSpPr>
        <p:spPr>
          <a:xfrm>
            <a:off x="7910363" y="2564678"/>
            <a:ext cx="162863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500" b="1">
                <a:solidFill>
                  <a:schemeClr val="tx2"/>
                </a:solidFill>
              </a:rPr>
              <a:t>Sisäiset </a:t>
            </a:r>
            <a:br>
              <a:rPr lang="fi-FI" sz="1500" b="1">
                <a:solidFill>
                  <a:schemeClr val="tx2"/>
                </a:solidFill>
              </a:rPr>
            </a:br>
            <a:r>
              <a:rPr lang="fi-FI" sz="1500" b="1">
                <a:solidFill>
                  <a:schemeClr val="tx2"/>
                </a:solidFill>
              </a:rPr>
              <a:t>sidosryhmät</a:t>
            </a:r>
            <a:r>
              <a:rPr lang="fi-FI" sz="1500">
                <a:solidFill>
                  <a:schemeClr val="tx2"/>
                </a:solidFill>
              </a:rPr>
              <a:t>​</a:t>
            </a:r>
            <a:endParaRPr lang="en-FI" sz="1500" err="1">
              <a:solidFill>
                <a:schemeClr val="tx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8A5485-6FCE-1747-881F-6482E8C23D3A}"/>
              </a:ext>
            </a:extLst>
          </p:cNvPr>
          <p:cNvSpPr txBox="1"/>
          <p:nvPr/>
        </p:nvSpPr>
        <p:spPr>
          <a:xfrm>
            <a:off x="7910363" y="3732288"/>
            <a:ext cx="162863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500" b="1">
                <a:solidFill>
                  <a:schemeClr val="tx2"/>
                </a:solidFill>
              </a:rPr>
              <a:t>Työympäristö-</a:t>
            </a:r>
            <a:r>
              <a:rPr lang="fi-FI" sz="1500">
                <a:solidFill>
                  <a:schemeClr val="tx2"/>
                </a:solidFill>
              </a:rPr>
              <a:t>​</a:t>
            </a:r>
            <a:br>
              <a:rPr lang="fi-FI" sz="1500">
                <a:solidFill>
                  <a:schemeClr val="tx2"/>
                </a:solidFill>
              </a:rPr>
            </a:br>
            <a:r>
              <a:rPr lang="fi-FI" sz="1500" b="1">
                <a:solidFill>
                  <a:schemeClr val="tx2"/>
                </a:solidFill>
              </a:rPr>
              <a:t>tiimi</a:t>
            </a:r>
            <a:r>
              <a:rPr lang="fi-FI" sz="1500">
                <a:solidFill>
                  <a:schemeClr val="tx2"/>
                </a:solidFill>
              </a:rPr>
              <a:t>​</a:t>
            </a:r>
            <a:endParaRPr lang="en-FI" sz="1500" err="1">
              <a:solidFill>
                <a:schemeClr val="tx2"/>
              </a:solidFill>
            </a:endParaRPr>
          </a:p>
        </p:txBody>
      </p: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B6890795-CC2C-B123-34F2-AD3A774EED7C}"/>
              </a:ext>
            </a:extLst>
          </p:cNvPr>
          <p:cNvCxnSpPr>
            <a:cxnSpLocks/>
          </p:cNvCxnSpPr>
          <p:nvPr/>
        </p:nvCxnSpPr>
        <p:spPr>
          <a:xfrm flipV="1">
            <a:off x="4142163" y="1829359"/>
            <a:ext cx="3765805" cy="2403142"/>
          </a:xfrm>
          <a:prstGeom prst="bentConnector3">
            <a:avLst>
              <a:gd name="adj1" fmla="val 17129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05A53DD5-8281-5F9F-614E-88B776B5360E}"/>
              </a:ext>
            </a:extLst>
          </p:cNvPr>
          <p:cNvCxnSpPr>
            <a:cxnSpLocks/>
            <a:stCxn id="20" idx="3"/>
            <a:endCxn id="37" idx="1"/>
          </p:cNvCxnSpPr>
          <p:nvPr/>
        </p:nvCxnSpPr>
        <p:spPr>
          <a:xfrm flipV="1">
            <a:off x="4142163" y="2795511"/>
            <a:ext cx="3768200" cy="2679479"/>
          </a:xfrm>
          <a:prstGeom prst="bentConnector3">
            <a:avLst>
              <a:gd name="adj1" fmla="val 32799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50210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588B13-49C1-1E4B-9D66-99BB4129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6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E03AB3-F591-3941-A0DB-59EF918C0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>
                <a:solidFill>
                  <a:srgbClr val="7163A9"/>
                </a:solidFill>
              </a:rPr>
              <a:t>Esimerkki: </a:t>
            </a:r>
            <a:r>
              <a:rPr lang="fi-FI" sz="3200" b="1"/>
              <a:t>Yhteisen viestinnän suunnitelma</a:t>
            </a:r>
            <a:r>
              <a:rPr lang="fi-FI" sz="3200"/>
              <a:t>​</a:t>
            </a:r>
            <a:endParaRPr lang="en-FI" sz="32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C696B3-0A3D-634F-A763-E1F703BC2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3536"/>
              </p:ext>
            </p:extLst>
          </p:nvPr>
        </p:nvGraphicFramePr>
        <p:xfrm>
          <a:off x="227013" y="2361287"/>
          <a:ext cx="11737976" cy="3770275"/>
        </p:xfrm>
        <a:graphic>
          <a:graphicData uri="http://schemas.openxmlformats.org/drawingml/2006/table">
            <a:tbl>
              <a:tblPr firstRow="1" bandRow="1"/>
              <a:tblGrid>
                <a:gridCol w="1589261">
                  <a:extLst>
                    <a:ext uri="{9D8B030D-6E8A-4147-A177-3AD203B41FA5}">
                      <a16:colId xmlns:a16="http://schemas.microsoft.com/office/drawing/2014/main" val="214359133"/>
                    </a:ext>
                  </a:extLst>
                </a:gridCol>
                <a:gridCol w="2655518">
                  <a:extLst>
                    <a:ext uri="{9D8B030D-6E8A-4147-A177-3AD203B41FA5}">
                      <a16:colId xmlns:a16="http://schemas.microsoft.com/office/drawing/2014/main" val="3148795598"/>
                    </a:ext>
                  </a:extLst>
                </a:gridCol>
                <a:gridCol w="2542783">
                  <a:extLst>
                    <a:ext uri="{9D8B030D-6E8A-4147-A177-3AD203B41FA5}">
                      <a16:colId xmlns:a16="http://schemas.microsoft.com/office/drawing/2014/main" val="4171885807"/>
                    </a:ext>
                  </a:extLst>
                </a:gridCol>
                <a:gridCol w="2505206">
                  <a:extLst>
                    <a:ext uri="{9D8B030D-6E8A-4147-A177-3AD203B41FA5}">
                      <a16:colId xmlns:a16="http://schemas.microsoft.com/office/drawing/2014/main" val="269260384"/>
                    </a:ext>
                  </a:extLst>
                </a:gridCol>
                <a:gridCol w="2445208">
                  <a:extLst>
                    <a:ext uri="{9D8B030D-6E8A-4147-A177-3AD203B41FA5}">
                      <a16:colId xmlns:a16="http://schemas.microsoft.com/office/drawing/2014/main" val="498022883"/>
                    </a:ext>
                  </a:extLst>
                </a:gridCol>
              </a:tblGrid>
              <a:tr h="587575"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Sidosryhmät​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Sidosryhmä​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Mitä viestitään​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Missä kanavissa​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i-FI" sz="1200" b="1" i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Kuinka usein​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009790"/>
                  </a:ext>
                </a:extLst>
              </a:tr>
              <a:tr h="636540">
                <a:tc rowSpan="5">
                  <a:txBody>
                    <a:bodyPr/>
                    <a:lstStyle/>
                    <a:p>
                      <a:pPr algn="ctr" fontAlgn="base"/>
                      <a:r>
                        <a:rPr lang="fi-FI" sz="1200" b="1" i="0">
                          <a:solidFill>
                            <a:srgbClr val="293E6B"/>
                          </a:solidFill>
                          <a:effectLst/>
                          <a:latin typeface="+mn-lt"/>
                        </a:rPr>
                        <a:t>Sisäiset sidosryhmät​</a:t>
                      </a:r>
                    </a:p>
                  </a:txBody>
                  <a:tcPr marL="72000" marR="72000" marT="36000" marB="144000" anchor="b" anchorCtr="1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fi-FI" sz="1200" b="0" i="0" noProof="0" dirty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fi-FI" sz="1200" b="0" i="0" noProof="0" dirty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fi-FI" sz="1200" b="0" i="0" noProof="0" dirty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fi-FI" sz="1200" b="0" i="0" noProof="0" dirty="0">
                        <a:solidFill>
                          <a:srgbClr val="293E6B"/>
                        </a:solidFill>
                        <a:effectLst/>
                        <a:latin typeface="+mn-lt"/>
                      </a:endParaRP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756149"/>
                  </a:ext>
                </a:extLst>
              </a:tr>
              <a:tr h="63654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81075"/>
                  </a:ext>
                </a:extLst>
              </a:tr>
              <a:tr h="63654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79841"/>
                  </a:ext>
                </a:extLst>
              </a:tr>
              <a:tr h="63654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632903"/>
                  </a:ext>
                </a:extLst>
              </a:tr>
              <a:tr h="636540">
                <a:tc vMerge="1">
                  <a:txBody>
                    <a:bodyPr/>
                    <a:lstStyle/>
                    <a:p>
                      <a:endParaRPr lang="en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fi-FI" sz="1200" b="0" i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72471" marR="72471" marT="36235" marB="36235" anchor="ctr">
                    <a:lnL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3E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4949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A7F47C53-9C18-584C-B1FD-F8F26E05E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865209" y="674738"/>
            <a:ext cx="539412" cy="2649552"/>
          </a:xfrm>
          <a:prstGeom prst="leftBrace">
            <a:avLst>
              <a:gd name="adj1" fmla="val 49679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291665-975F-9A43-A0F9-4718B4630091}"/>
              </a:ext>
            </a:extLst>
          </p:cNvPr>
          <p:cNvSpPr txBox="1"/>
          <p:nvPr/>
        </p:nvSpPr>
        <p:spPr>
          <a:xfrm>
            <a:off x="2527173" y="1269333"/>
            <a:ext cx="121548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400">
                <a:solidFill>
                  <a:srgbClr val="293E6B"/>
                </a:solidFill>
              </a:rPr>
              <a:t>Sidosryhmä jolle viestitään​</a:t>
            </a:r>
            <a:endParaRPr lang="en-FI" sz="1400" err="1">
              <a:solidFill>
                <a:srgbClr val="293E6B"/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608CACE1-4A96-7340-A71F-F1570FDB4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7942634" y="-1753135"/>
            <a:ext cx="539412" cy="7505298"/>
          </a:xfrm>
          <a:prstGeom prst="leftBrace">
            <a:avLst>
              <a:gd name="adj1" fmla="val 49679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89852-E86A-C94D-B177-CD1AD84D1519}"/>
              </a:ext>
            </a:extLst>
          </p:cNvPr>
          <p:cNvSpPr txBox="1"/>
          <p:nvPr/>
        </p:nvSpPr>
        <p:spPr>
          <a:xfrm>
            <a:off x="6507642" y="1263268"/>
            <a:ext cx="340939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400">
                <a:solidFill>
                  <a:srgbClr val="293E6B"/>
                </a:solidFill>
              </a:rPr>
              <a:t>Tarkennukset sidosryhmälle </a:t>
            </a:r>
          </a:p>
          <a:p>
            <a:pPr algn="ctr"/>
            <a:r>
              <a:rPr lang="fi-FI" sz="1400">
                <a:solidFill>
                  <a:srgbClr val="293E6B"/>
                </a:solidFill>
              </a:rPr>
              <a:t>viestimisestä​</a:t>
            </a:r>
            <a:endParaRPr lang="en-FI" sz="1400" err="1">
              <a:solidFill>
                <a:srgbClr val="293E6B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0467E0-8940-2AC4-D68C-74289BEBA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249" y="3855441"/>
            <a:ext cx="1116000" cy="111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32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6A7E58-3184-040A-8A4C-9A81E30EF9C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3" y="6297613"/>
            <a:ext cx="407987" cy="288925"/>
          </a:xfrm>
        </p:spPr>
        <p:txBody>
          <a:bodyPr/>
          <a:lstStyle/>
          <a:p>
            <a:fld id="{03D2D5F4-4871-4469-8343-ED7F6811B37D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B21E4D96-3255-88BB-877F-F2502FB4F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FE664A2-3D5E-4E23-832C-A029E625DC88}"/>
              </a:ext>
            </a:extLst>
          </p:cNvPr>
          <p:cNvSpPr txBox="1">
            <a:spLocks/>
          </p:cNvSpPr>
          <p:nvPr/>
        </p:nvSpPr>
        <p:spPr>
          <a:xfrm>
            <a:off x="715963" y="825366"/>
            <a:ext cx="5807597" cy="4443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fi-FI" sz="2400" dirty="0"/>
            </a:br>
            <a:r>
              <a:rPr lang="fi-FI" sz="12000" dirty="0"/>
              <a:t>3.</a:t>
            </a:r>
            <a:br>
              <a:rPr lang="fi-FI" sz="2400" dirty="0"/>
            </a:br>
            <a:r>
              <a:rPr lang="fi-FI" sz="2400" dirty="0"/>
              <a:t>Ideoikaa tavoitteet</a:t>
            </a:r>
            <a:r>
              <a:rPr lang="fi-FI" sz="2400" b="1" dirty="0"/>
              <a:t> yhteiselle työympäristölle ja vahvistakaa ne päättävällä taholla</a:t>
            </a:r>
            <a:r>
              <a:rPr lang="fi-FI" sz="2400" dirty="0"/>
              <a:t>.</a:t>
            </a:r>
            <a:endParaRPr lang="en-FI" sz="2400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3B694B85-11B7-3564-27BA-E1852B287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4944" y="-790575"/>
            <a:ext cx="584458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38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8C1D6F-9AE1-7C45-A5AD-F86ECD34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78658" y="6298135"/>
            <a:ext cx="407894" cy="288870"/>
          </a:xfrm>
        </p:spPr>
        <p:txBody>
          <a:bodyPr/>
          <a:lstStyle/>
          <a:p>
            <a:fld id="{03D2D5F4-4871-4469-8343-ED7F6811B37D}" type="slidenum">
              <a:rPr lang="fi-FI" smtClean="0"/>
              <a:t>8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F7443-9A92-4B42-A38B-44561F4F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>
                <a:solidFill>
                  <a:srgbClr val="7163A9"/>
                </a:solidFill>
              </a:rPr>
              <a:t>Esimerkki: </a:t>
            </a:r>
            <a:r>
              <a:rPr lang="fi-FI" sz="3200" b="1"/>
              <a:t>Yhteisen työympäristön tavoitteet</a:t>
            </a:r>
            <a:r>
              <a:rPr lang="fi-FI" sz="3200"/>
              <a:t>​</a:t>
            </a:r>
            <a:r>
              <a:rPr lang="en-FI" sz="3200"/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272DB6-FCD0-C44B-8DA6-4563D9137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9042" y="1349860"/>
            <a:ext cx="4437529" cy="1434353"/>
          </a:xfrm>
          <a:prstGeom prst="rect">
            <a:avLst/>
          </a:prstGeom>
          <a:solidFill>
            <a:srgbClr val="FF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>
            <a:normAutofit/>
          </a:bodyPr>
          <a:lstStyle/>
          <a:p>
            <a:pPr fontAlgn="base"/>
            <a:endParaRPr lang="fi-FI" b="1" dirty="0">
              <a:solidFill>
                <a:srgbClr val="293E6B"/>
              </a:solidFill>
            </a:endParaRPr>
          </a:p>
          <a:p>
            <a:pPr fontAlgn="base"/>
            <a:r>
              <a:rPr lang="fi-FI" b="1" dirty="0">
                <a:solidFill>
                  <a:srgbClr val="293E6B"/>
                </a:solidFill>
              </a:rPr>
              <a:t>Ylätason strategiset tavoitteet</a:t>
            </a:r>
            <a:br>
              <a:rPr lang="fi-FI" b="1" dirty="0">
                <a:solidFill>
                  <a:srgbClr val="293E6B"/>
                </a:solidFill>
              </a:rPr>
            </a:br>
            <a:endParaRPr lang="en-US" dirty="0">
              <a:solidFill>
                <a:srgbClr val="293E6B"/>
              </a:solidFill>
            </a:endParaRPr>
          </a:p>
          <a:p>
            <a:pPr marL="231775" lvl="2" indent="-158750" defTabSz="5904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293E6B"/>
                </a:solidFill>
              </a:rPr>
              <a:t> </a:t>
            </a:r>
          </a:p>
          <a:p>
            <a:pPr fontAlgn="base"/>
            <a:endParaRPr lang="en-US" dirty="0">
              <a:solidFill>
                <a:srgbClr val="293E6B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483A6B-2783-8E49-A226-77AD00A49DB0}"/>
              </a:ext>
            </a:extLst>
          </p:cNvPr>
          <p:cNvSpPr/>
          <p:nvPr/>
        </p:nvSpPr>
        <p:spPr>
          <a:xfrm>
            <a:off x="1430240" y="3090014"/>
            <a:ext cx="3150671" cy="1820183"/>
          </a:xfrm>
          <a:prstGeom prst="rect">
            <a:avLst/>
          </a:prstGeom>
          <a:solidFill>
            <a:srgbClr val="FF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bIns="144000" rtlCol="0" anchor="ctr"/>
          <a:lstStyle/>
          <a:p>
            <a:r>
              <a:rPr lang="fi-FI" b="1" dirty="0">
                <a:solidFill>
                  <a:srgbClr val="293E6B"/>
                </a:solidFill>
              </a:rPr>
              <a:t>Fyysinen</a:t>
            </a:r>
          </a:p>
          <a:p>
            <a:r>
              <a:rPr lang="fi-FI" sz="1200" b="1" dirty="0">
                <a:solidFill>
                  <a:srgbClr val="293E6B"/>
                </a:solidFill>
              </a:rPr>
              <a:t>Mihin pyritään?</a:t>
            </a:r>
          </a:p>
          <a:p>
            <a:pPr marL="231775" lvl="2" indent="-158750" defTabSz="590400">
              <a:buFont typeface="Arial" panose="020B0604020202020204" pitchFamily="34" charset="0"/>
              <a:buChar char="•"/>
            </a:pPr>
            <a:endParaRPr lang="fi-FI" sz="1200" dirty="0">
              <a:solidFill>
                <a:schemeClr val="tx1"/>
              </a:solidFill>
            </a:endParaRPr>
          </a:p>
          <a:p>
            <a:pPr marL="231775" lvl="2" indent="-158750" defTabSz="5904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293E6B"/>
                </a:solidFill>
              </a:rPr>
              <a:t> </a:t>
            </a:r>
          </a:p>
          <a:p>
            <a:pPr algn="ctr"/>
            <a:endParaRPr lang="en-FI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26EE0CA-2DE4-C3B7-3908-9ED87A5B4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28464" y="3039564"/>
            <a:ext cx="850900" cy="850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18D3C6-FFB3-9244-83EE-D987EC1EC8F8}"/>
              </a:ext>
            </a:extLst>
          </p:cNvPr>
          <p:cNvSpPr/>
          <p:nvPr/>
        </p:nvSpPr>
        <p:spPr>
          <a:xfrm>
            <a:off x="4693879" y="3083663"/>
            <a:ext cx="3085996" cy="1826533"/>
          </a:xfrm>
          <a:prstGeom prst="rect">
            <a:avLst/>
          </a:prstGeom>
          <a:solidFill>
            <a:srgbClr val="FF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fi-FI" b="1" dirty="0">
                <a:solidFill>
                  <a:srgbClr val="293E6B"/>
                </a:solidFill>
              </a:rPr>
              <a:t>Digitaalinen</a:t>
            </a:r>
          </a:p>
          <a:p>
            <a:r>
              <a:rPr lang="fi-FI" sz="1200" b="1" dirty="0">
                <a:solidFill>
                  <a:srgbClr val="293E6B"/>
                </a:solidFill>
              </a:rPr>
              <a:t>Mihin pyritään?</a:t>
            </a:r>
          </a:p>
          <a:p>
            <a:endParaRPr lang="fi-FI" sz="1200" b="1" dirty="0">
              <a:solidFill>
                <a:srgbClr val="293E6B"/>
              </a:solidFill>
            </a:endParaRPr>
          </a:p>
          <a:p>
            <a:pPr marL="231775" lvl="2" indent="-158750" defTabSz="5904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293E6B"/>
                </a:solidFill>
              </a:rPr>
              <a:t> </a:t>
            </a:r>
            <a:endParaRPr lang="fi-FI" sz="1200" b="1" dirty="0">
              <a:solidFill>
                <a:srgbClr val="293E6B"/>
              </a:solidFill>
            </a:endParaRPr>
          </a:p>
          <a:p>
            <a:pPr algn="ctr"/>
            <a:endParaRPr lang="en-FI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F25AE3D6-F584-D04B-85D0-B206E493F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3664" y="2947176"/>
            <a:ext cx="1116000" cy="1116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A6F015-90DF-394B-B840-1D293239FF78}"/>
              </a:ext>
            </a:extLst>
          </p:cNvPr>
          <p:cNvSpPr/>
          <p:nvPr/>
        </p:nvSpPr>
        <p:spPr>
          <a:xfrm>
            <a:off x="7892843" y="3084383"/>
            <a:ext cx="3122954" cy="1820183"/>
          </a:xfrm>
          <a:prstGeom prst="rect">
            <a:avLst/>
          </a:prstGeom>
          <a:solidFill>
            <a:srgbClr val="FF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fi-FI" b="1" dirty="0">
                <a:solidFill>
                  <a:srgbClr val="293E6B"/>
                </a:solidFill>
              </a:rPr>
              <a:t>Sosiaalinen</a:t>
            </a:r>
          </a:p>
          <a:p>
            <a:r>
              <a:rPr lang="fi-FI" sz="1200" b="1" dirty="0">
                <a:solidFill>
                  <a:srgbClr val="293E6B"/>
                </a:solidFill>
              </a:rPr>
              <a:t>Mihin pyritään?</a:t>
            </a:r>
          </a:p>
          <a:p>
            <a:endParaRPr lang="fi-FI" sz="1200" dirty="0">
              <a:solidFill>
                <a:srgbClr val="293E6B"/>
              </a:solidFill>
            </a:endParaRPr>
          </a:p>
          <a:p>
            <a:pPr marL="231775" lvl="2" indent="-158750" defTabSz="59040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293E6B"/>
                </a:solidFill>
              </a:rPr>
              <a:t> </a:t>
            </a:r>
            <a:endParaRPr lang="fi-FI" sz="1200" b="1" dirty="0">
              <a:solidFill>
                <a:srgbClr val="293E6B"/>
              </a:solidFill>
            </a:endParaRPr>
          </a:p>
          <a:p>
            <a:pPr algn="ctr"/>
            <a:endParaRPr lang="en-FI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7747356-317D-0904-13A5-FFDB95213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43990" y="3063883"/>
            <a:ext cx="850900" cy="8509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824921-22A5-D045-B5FF-62CA61493322}"/>
              </a:ext>
            </a:extLst>
          </p:cNvPr>
          <p:cNvSpPr/>
          <p:nvPr/>
        </p:nvSpPr>
        <p:spPr>
          <a:xfrm>
            <a:off x="3829042" y="5141806"/>
            <a:ext cx="4437529" cy="1147482"/>
          </a:xfrm>
          <a:prstGeom prst="rect">
            <a:avLst/>
          </a:prstGeom>
          <a:solidFill>
            <a:srgbClr val="FFD7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fi-FI" b="1" dirty="0">
                <a:solidFill>
                  <a:srgbClr val="293E6B"/>
                </a:solidFill>
              </a:rPr>
              <a:t>Synergiahyödyt</a:t>
            </a:r>
          </a:p>
          <a:p>
            <a:endParaRPr lang="fi-FI" sz="1200" b="1" dirty="0">
              <a:solidFill>
                <a:srgbClr val="293E6B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293E6B"/>
                </a:solidFill>
              </a:rPr>
              <a:t> 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186CB89-BBFD-7DDB-F878-63E17B17A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80737" y="5093130"/>
            <a:ext cx="850900" cy="850900"/>
          </a:xfrm>
          <a:prstGeom prst="rect">
            <a:avLst/>
          </a:prstGeom>
        </p:spPr>
      </p:pic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CCC445F7-90DF-BF3D-3186-A5E2F59C1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>
            <a:off x="4272418" y="3482593"/>
            <a:ext cx="239511" cy="3077499"/>
          </a:xfrm>
          <a:prstGeom prst="bentConnector3">
            <a:avLst/>
          </a:prstGeom>
          <a:ln w="12700">
            <a:solidFill>
              <a:srgbClr val="293E6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22C72B68-8F43-2219-E3BA-6D0E2717F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5896840" y="4935671"/>
            <a:ext cx="239511" cy="171344"/>
          </a:xfrm>
          <a:prstGeom prst="bentConnector3">
            <a:avLst>
              <a:gd name="adj1" fmla="val 50000"/>
            </a:avLst>
          </a:prstGeom>
          <a:ln w="12700">
            <a:solidFill>
              <a:srgbClr val="293E6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0DBF9B6F-EB05-C7E0-2036-4752CD8A6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7521306" y="3311205"/>
            <a:ext cx="239511" cy="3420276"/>
          </a:xfrm>
          <a:prstGeom prst="bentConnector3">
            <a:avLst>
              <a:gd name="adj1" fmla="val 50000"/>
            </a:avLst>
          </a:prstGeom>
          <a:ln w="12700">
            <a:solidFill>
              <a:srgbClr val="293E6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205CD1AA-97F5-7964-DB57-EC7C196AF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4243276" y="1400222"/>
            <a:ext cx="298781" cy="3077499"/>
          </a:xfrm>
          <a:prstGeom prst="bentConnector3">
            <a:avLst/>
          </a:prstGeom>
          <a:ln w="12700">
            <a:solidFill>
              <a:srgbClr val="293E6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B97766E9-8662-55EB-1DF7-68640F472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>
            <a:off x="7492163" y="1228833"/>
            <a:ext cx="298781" cy="3420276"/>
          </a:xfrm>
          <a:prstGeom prst="bentConnector3">
            <a:avLst>
              <a:gd name="adj1" fmla="val 50000"/>
            </a:avLst>
          </a:prstGeom>
          <a:ln w="12700">
            <a:solidFill>
              <a:srgbClr val="293E6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EDDBF634-BEB5-AF6D-DD6D-154CE7F02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>
            <a:off x="5867697" y="2853299"/>
            <a:ext cx="298781" cy="171344"/>
          </a:xfrm>
          <a:prstGeom prst="bentConnector3">
            <a:avLst>
              <a:gd name="adj1" fmla="val 50000"/>
            </a:avLst>
          </a:prstGeom>
          <a:ln w="12700">
            <a:solidFill>
              <a:srgbClr val="293E6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9673F222-B265-457E-0E48-3936E2FEA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87037" y="1354403"/>
            <a:ext cx="973275" cy="973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1352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31E5D4-CEB4-D4C8-63BA-B9A61138FBD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4013" y="6297613"/>
            <a:ext cx="407987" cy="2889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2D5F4-4871-4469-8343-ED7F6811B37D}" type="slidenum">
              <a:rPr kumimoji="0" lang="fi-FI" sz="1200" b="1" i="0" u="none" strike="noStrike" kern="1200" cap="none" spc="0" normalizeH="0" baseline="0" noProof="0" smtClean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1" i="0" u="none" strike="noStrike" kern="1200" cap="none" spc="0" normalizeH="0" baseline="0" noProof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FCCEEA85-D070-D06A-45D4-0E9060046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EF36B7C-094C-2500-645C-EB8D8424769E}"/>
              </a:ext>
            </a:extLst>
          </p:cNvPr>
          <p:cNvSpPr txBox="1">
            <a:spLocks/>
          </p:cNvSpPr>
          <p:nvPr/>
        </p:nvSpPr>
        <p:spPr>
          <a:xfrm>
            <a:off x="672678" y="691308"/>
            <a:ext cx="6132159" cy="4443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</a:br>
            <a:r>
              <a:rPr lang="fi-FI" sz="12000" dirty="0">
                <a:solidFill>
                  <a:srgbClr val="293E6B"/>
                </a:solidFill>
                <a:latin typeface="Segoe UI Semibold"/>
              </a:rPr>
              <a:t>4</a:t>
            </a:r>
            <a:r>
              <a:rPr kumimoji="0" lang="fi-FI" sz="120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  <a:t>.</a:t>
            </a:r>
            <a:b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</a:b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  <a:t>Tehkää tavoitteisiin perustuva </a:t>
            </a:r>
            <a:b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</a:b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293E6B"/>
                </a:solidFill>
                <a:effectLst/>
                <a:uLnTx/>
                <a:uFillTx/>
                <a:latin typeface="Segoe UI Semibold"/>
                <a:ea typeface="+mj-ea"/>
                <a:cs typeface="+mj-cs"/>
              </a:rPr>
              <a:t>toimenpidesuunnitelma ja sen pohjalta toiminnan vuosikalenteri. Määritelkää myös resurssit ja vastuut.</a:t>
            </a:r>
            <a:endParaRPr kumimoji="0" lang="en-FI" sz="2800" b="0" i="0" u="none" strike="noStrike" kern="1200" cap="none" spc="0" normalizeH="0" baseline="0" noProof="0" dirty="0">
              <a:ln>
                <a:noFill/>
              </a:ln>
              <a:solidFill>
                <a:srgbClr val="293E6B"/>
              </a:solidFill>
              <a:effectLst/>
              <a:uLnTx/>
              <a:uFillTx/>
              <a:latin typeface="Segoe UI Semibold"/>
              <a:ea typeface="+mj-ea"/>
              <a:cs typeface="+mj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E7EB8A5-834F-1512-496A-2B4071B812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6939" y="613484"/>
            <a:ext cx="5587571" cy="57469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69094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enaatti">
  <a:themeElements>
    <a:clrScheme name="Senaatti_2020-10">
      <a:dk1>
        <a:sysClr val="windowText" lastClr="000000"/>
      </a:dk1>
      <a:lt1>
        <a:sysClr val="window" lastClr="FFFFFF"/>
      </a:lt1>
      <a:dk2>
        <a:srgbClr val="293E6B"/>
      </a:dk2>
      <a:lt2>
        <a:srgbClr val="7F7F7F"/>
      </a:lt2>
      <a:accent1>
        <a:srgbClr val="293E6B"/>
      </a:accent1>
      <a:accent2>
        <a:srgbClr val="F28F86"/>
      </a:accent2>
      <a:accent3>
        <a:srgbClr val="57A1B1"/>
      </a:accent3>
      <a:accent4>
        <a:srgbClr val="7263A9"/>
      </a:accent4>
      <a:accent5>
        <a:srgbClr val="B19D7D"/>
      </a:accent5>
      <a:accent6>
        <a:srgbClr val="177D73"/>
      </a:accent6>
      <a:hlink>
        <a:srgbClr val="0000FF"/>
      </a:hlink>
      <a:folHlink>
        <a:srgbClr val="800080"/>
      </a:folHlink>
    </a:clrScheme>
    <a:fontScheme name="Senaatti_2020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naatti_ppt_pohja.potx" id="{653C0D7C-C01A-42E8-8812-7546F36F60D9}" vid="{F0FF2853-2B68-4F7F-9212-482F81772CB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c7ed0b0-d91a-4791-bbd3-19888e37bc34">
      <UserInfo>
        <DisplayName>Susanne Työrinoja</DisplayName>
        <AccountId>17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060B215A4075148BDAFBCF870D39288" ma:contentTypeVersion="1" ma:contentTypeDescription="Luo uusi asiakirja." ma:contentTypeScope="" ma:versionID="0facade65a5f9d7428e13d8f66e9eb09">
  <xsd:schema xmlns:xsd="http://www.w3.org/2001/XMLSchema" xmlns:xs="http://www.w3.org/2001/XMLSchema" xmlns:p="http://schemas.microsoft.com/office/2006/metadata/properties" xmlns:ns2="3c7ed0b0-d91a-4791-bbd3-19888e37bc34" targetNamespace="http://schemas.microsoft.com/office/2006/metadata/properties" ma:root="true" ma:fieldsID="8d59396becaa7eeb2b362357ca747144" ns2:_="">
    <xsd:import namespace="3c7ed0b0-d91a-4791-bbd3-19888e37bc34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ed0b0-d91a-4791-bbd3-19888e37bc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EAA8A2-8123-4842-913F-98A4BF4D463B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3c7ed0b0-d91a-4791-bbd3-19888e37bc34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64A3427-3225-435E-979B-12E1B7F9DF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5ED59C-019F-4E61-8D73-DB6404DCA5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7ed0b0-d91a-4791-bbd3-19888e37b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Senaatti_ppt_pohja</Template>
  <TotalTime>64</TotalTime>
  <Words>408</Words>
  <Application>Microsoft Office PowerPoint</Application>
  <PresentationFormat>Laajakuva</PresentationFormat>
  <Paragraphs>119</Paragraphs>
  <Slides>14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Segoe UI</vt:lpstr>
      <vt:lpstr>Segoe UI Semibold</vt:lpstr>
      <vt:lpstr>Senaatti</vt:lpstr>
      <vt:lpstr>Työympäristötiimien työkalut​ </vt:lpstr>
      <vt:lpstr>Työympäristötiimin toiminta</vt:lpstr>
      <vt:lpstr>1. Perustakaa työympäristötiimi ja  sopikaa tiimin tarkoituksesta ja tehtävistä.  </vt:lpstr>
      <vt:lpstr>PowerPoint-esitys</vt:lpstr>
      <vt:lpstr>Esimerkki: Sidosryhmät ja yhteistyön käytänteet​</vt:lpstr>
      <vt:lpstr>Esimerkki: Yhteisen viestinnän suunnitelma​</vt:lpstr>
      <vt:lpstr>PowerPoint-esitys</vt:lpstr>
      <vt:lpstr>Esimerkki: Yhteisen työympäristön tavoitteet​ </vt:lpstr>
      <vt:lpstr>PowerPoint-esitys</vt:lpstr>
      <vt:lpstr>Esimerkki: Työympäristön kehitystavoitteet  ja toimenpiteet​</vt:lpstr>
      <vt:lpstr>PowerPoint-esitys</vt:lpstr>
      <vt:lpstr>PowerPoint-esitys</vt:lpstr>
      <vt:lpstr>Esimerkki: Käyttäjäpalautteiden käsittely ja seuranta</vt:lpstr>
      <vt:lpstr>PowerPoint-esitys</vt:lpstr>
    </vt:vector>
  </TitlesOfParts>
  <Manager/>
  <Company>Senaatti-kiinteistöt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Yhteiskäyttöisten työympäristöjen​ työympäristötiimien työkalut</dc:title>
  <dc:subject/>
  <dc:creator>Korhonen Katri</dc:creator>
  <cp:keywords/>
  <dc:description/>
  <cp:lastModifiedBy>Korhonen Katri</cp:lastModifiedBy>
  <cp:revision>4</cp:revision>
  <dcterms:created xsi:type="dcterms:W3CDTF">2021-12-01T08:51:16Z</dcterms:created>
  <dcterms:modified xsi:type="dcterms:W3CDTF">2023-06-30T10:14:36Z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723F6617-7E01-4C87-8CDE-D717B7A5DE2C</vt:lpwstr>
  </property>
  <property fmtid="{D5CDD505-2E9C-101B-9397-08002B2CF9AE}" pid="3" name="ArticulatePath">
    <vt:lpwstr>Työympäristöjohtamisen johdanto</vt:lpwstr>
  </property>
  <property fmtid="{D5CDD505-2E9C-101B-9397-08002B2CF9AE}" pid="4" name="ContentTypeId">
    <vt:lpwstr>0x0101002060B215A4075148BDAFBCF870D39288</vt:lpwstr>
  </property>
</Properties>
</file>